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1" r:id="rId4"/>
    <p:sldId id="262" r:id="rId5"/>
    <p:sldId id="264" r:id="rId6"/>
    <p:sldId id="263" r:id="rId7"/>
    <p:sldId id="278" r:id="rId8"/>
    <p:sldId id="268" r:id="rId9"/>
    <p:sldId id="269" r:id="rId10"/>
    <p:sldId id="270" r:id="rId11"/>
    <p:sldId id="271" r:id="rId12"/>
    <p:sldId id="272" r:id="rId13"/>
    <p:sldId id="274" r:id="rId14"/>
    <p:sldId id="258" r:id="rId15"/>
    <p:sldId id="27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Vicente Guanira" initials="JVG" lastIdx="5" clrIdx="0">
    <p:extLst>
      <p:ext uri="{19B8F6BF-5375-455C-9EA6-DF929625EA0E}">
        <p15:presenceInfo xmlns:p15="http://schemas.microsoft.com/office/powerpoint/2012/main" userId="a4081d3ad5f0a13f" providerId="Windows Live"/>
      </p:ext>
    </p:extLst>
  </p:cmAuthor>
  <p:cmAuthor id="2" name="Kelika Konda" initials="KK" lastIdx="1" clrIdx="1">
    <p:extLst>
      <p:ext uri="{19B8F6BF-5375-455C-9EA6-DF929625EA0E}">
        <p15:presenceInfo xmlns:p15="http://schemas.microsoft.com/office/powerpoint/2012/main" userId="24f4a55496e157e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37D"/>
    <a:srgbClr val="FCDDCF"/>
    <a:srgbClr val="4472C4"/>
    <a:srgbClr val="EC792B"/>
    <a:srgbClr val="8EC79A"/>
    <a:srgbClr val="F57F61"/>
    <a:srgbClr val="F6A75A"/>
    <a:srgbClr val="5DA9DD"/>
    <a:srgbClr val="4267B2"/>
    <a:srgbClr val="FEF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6767D3-9107-4DF5-85A6-6413197D47B4}" v="2619" dt="2019-07-24T05:45:36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78763" autoAdjust="0"/>
  </p:normalViewPr>
  <p:slideViewPr>
    <p:cSldViewPr snapToGrid="0" snapToObjects="1">
      <p:cViewPr>
        <p:scale>
          <a:sx n="50" d="100"/>
          <a:sy n="50" d="100"/>
        </p:scale>
        <p:origin x="1232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Guanira" userId="49cf22e8-0d0b-4f9c-b35b-f90f9a0f9bba" providerId="ADAL" clId="{C06767D3-9107-4DF5-85A6-6413197D47B4}"/>
    <pc:docChg chg="undo custSel addSld delSld modSld sldOrd">
      <pc:chgData name="Juan Guanira" userId="49cf22e8-0d0b-4f9c-b35b-f90f9a0f9bba" providerId="ADAL" clId="{C06767D3-9107-4DF5-85A6-6413197D47B4}" dt="2019-07-24T05:49:31.547" v="6131" actId="6549"/>
      <pc:docMkLst>
        <pc:docMk/>
      </pc:docMkLst>
      <pc:sldChg chg="addSp modSp modNotesTx">
        <pc:chgData name="Juan Guanira" userId="49cf22e8-0d0b-4f9c-b35b-f90f9a0f9bba" providerId="ADAL" clId="{C06767D3-9107-4DF5-85A6-6413197D47B4}" dt="2019-07-24T00:18:58.592" v="922" actId="20577"/>
        <pc:sldMkLst>
          <pc:docMk/>
          <pc:sldMk cId="3565225489" sldId="257"/>
        </pc:sldMkLst>
        <pc:spChg chg="mod">
          <ac:chgData name="Juan Guanira" userId="49cf22e8-0d0b-4f9c-b35b-f90f9a0f9bba" providerId="ADAL" clId="{C06767D3-9107-4DF5-85A6-6413197D47B4}" dt="2019-07-23T18:32:25.957" v="137" actId="6549"/>
          <ac:spMkLst>
            <pc:docMk/>
            <pc:sldMk cId="3565225489" sldId="257"/>
            <ac:spMk id="2" creationId="{00000000-0000-0000-0000-000000000000}"/>
          </ac:spMkLst>
        </pc:spChg>
        <pc:picChg chg="add mod">
          <ac:chgData name="Juan Guanira" userId="49cf22e8-0d0b-4f9c-b35b-f90f9a0f9bba" providerId="ADAL" clId="{C06767D3-9107-4DF5-85A6-6413197D47B4}" dt="2019-07-23T16:19:59.516" v="3" actId="1076"/>
          <ac:picMkLst>
            <pc:docMk/>
            <pc:sldMk cId="3565225489" sldId="257"/>
            <ac:picMk id="7" creationId="{A1B8B187-6663-4455-9073-A3A5A5B5BA5B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47:17.196" v="6096" actId="20577"/>
        <pc:sldMkLst>
          <pc:docMk/>
          <pc:sldMk cId="2252195689" sldId="258"/>
        </pc:sldMkLst>
        <pc:spChg chg="add mod">
          <ac:chgData name="Juan Guanira" userId="49cf22e8-0d0b-4f9c-b35b-f90f9a0f9bba" providerId="ADAL" clId="{C06767D3-9107-4DF5-85A6-6413197D47B4}" dt="2019-07-24T05:46:38.731" v="6064" actId="20577"/>
          <ac:spMkLst>
            <pc:docMk/>
            <pc:sldMk cId="2252195689" sldId="258"/>
            <ac:spMk id="3" creationId="{B7B6C479-5D67-4DE0-AEB1-A8F2969F16AE}"/>
          </ac:spMkLst>
        </pc:spChg>
        <pc:picChg chg="add">
          <ac:chgData name="Juan Guanira" userId="49cf22e8-0d0b-4f9c-b35b-f90f9a0f9bba" providerId="ADAL" clId="{C06767D3-9107-4DF5-85A6-6413197D47B4}" dt="2019-07-23T16:21:29.733" v="35"/>
          <ac:picMkLst>
            <pc:docMk/>
            <pc:sldMk cId="2252195689" sldId="258"/>
            <ac:picMk id="6" creationId="{CC4B8DE3-C2A6-4644-8D4B-B28C9095DD9E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0:26:21.545" v="1218" actId="20577"/>
        <pc:sldMkLst>
          <pc:docMk/>
          <pc:sldMk cId="83596681" sldId="261"/>
        </pc:sldMkLst>
        <pc:spChg chg="mod">
          <ac:chgData name="Juan Guanira" userId="49cf22e8-0d0b-4f9c-b35b-f90f9a0f9bba" providerId="ADAL" clId="{C06767D3-9107-4DF5-85A6-6413197D47B4}" dt="2019-07-23T18:33:56.164" v="186" actId="20577"/>
          <ac:spMkLst>
            <pc:docMk/>
            <pc:sldMk cId="83596681" sldId="261"/>
            <ac:spMk id="3" creationId="{A576FEFC-C496-4926-8DC9-FD5F4B364859}"/>
          </ac:spMkLst>
        </pc:spChg>
        <pc:picChg chg="add mod">
          <ac:chgData name="Juan Guanira" userId="49cf22e8-0d0b-4f9c-b35b-f90f9a0f9bba" providerId="ADAL" clId="{C06767D3-9107-4DF5-85A6-6413197D47B4}" dt="2019-07-23T16:25:42.479" v="121" actId="1076"/>
          <ac:picMkLst>
            <pc:docMk/>
            <pc:sldMk cId="83596681" sldId="261"/>
            <ac:picMk id="4" creationId="{EFD54D08-A824-49BA-8472-541E41F18881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0:28:04.929" v="1265" actId="20577"/>
        <pc:sldMkLst>
          <pc:docMk/>
          <pc:sldMk cId="1326175821" sldId="262"/>
        </pc:sldMkLst>
        <pc:spChg chg="mod">
          <ac:chgData name="Juan Guanira" userId="49cf22e8-0d0b-4f9c-b35b-f90f9a0f9bba" providerId="ADAL" clId="{C06767D3-9107-4DF5-85A6-6413197D47B4}" dt="2019-07-23T18:35:44.571" v="238" actId="20577"/>
          <ac:spMkLst>
            <pc:docMk/>
            <pc:sldMk cId="1326175821" sldId="262"/>
            <ac:spMk id="3" creationId="{3525EEEC-AD6B-4BC1-970B-F96D2849F919}"/>
          </ac:spMkLst>
        </pc:spChg>
        <pc:picChg chg="add mod">
          <ac:chgData name="Juan Guanira" userId="49cf22e8-0d0b-4f9c-b35b-f90f9a0f9bba" providerId="ADAL" clId="{C06767D3-9107-4DF5-85A6-6413197D47B4}" dt="2019-07-23T16:25:56.662" v="124" actId="1076"/>
          <ac:picMkLst>
            <pc:docMk/>
            <pc:sldMk cId="1326175821" sldId="262"/>
            <ac:picMk id="4" creationId="{6254AF4D-04E4-4833-B7B2-13293EFD33EA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4:50:47.643" v="2179" actId="20577"/>
        <pc:sldMkLst>
          <pc:docMk/>
          <pc:sldMk cId="1003941554" sldId="263"/>
        </pc:sldMkLst>
        <pc:spChg chg="mod">
          <ac:chgData name="Juan Guanira" userId="49cf22e8-0d0b-4f9c-b35b-f90f9a0f9bba" providerId="ADAL" clId="{C06767D3-9107-4DF5-85A6-6413197D47B4}" dt="2019-07-24T00:37:33.340" v="1862" actId="20577"/>
          <ac:spMkLst>
            <pc:docMk/>
            <pc:sldMk cId="1003941554" sldId="263"/>
            <ac:spMk id="3" creationId="{9843825B-A9C1-44C8-A4CB-97887623FC03}"/>
          </ac:spMkLst>
        </pc:spChg>
        <pc:picChg chg="add mod">
          <ac:chgData name="Juan Guanira" userId="49cf22e8-0d0b-4f9c-b35b-f90f9a0f9bba" providerId="ADAL" clId="{C06767D3-9107-4DF5-85A6-6413197D47B4}" dt="2019-07-23T16:25:21.607" v="118" actId="1076"/>
          <ac:picMkLst>
            <pc:docMk/>
            <pc:sldMk cId="1003941554" sldId="263"/>
            <ac:picMk id="4" creationId="{9DBD08B8-0725-44EB-9521-0383C22BBFB8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49:31.547" v="6131" actId="6549"/>
        <pc:sldMkLst>
          <pc:docMk/>
          <pc:sldMk cId="1631742800" sldId="264"/>
        </pc:sldMkLst>
        <pc:spChg chg="mod">
          <ac:chgData name="Juan Guanira" userId="49cf22e8-0d0b-4f9c-b35b-f90f9a0f9bba" providerId="ADAL" clId="{C06767D3-9107-4DF5-85A6-6413197D47B4}" dt="2019-07-23T18:36:05.638" v="250" actId="20577"/>
          <ac:spMkLst>
            <pc:docMk/>
            <pc:sldMk cId="1631742800" sldId="264"/>
            <ac:spMk id="4" creationId="{72565D96-657E-4658-838D-D1490812121C}"/>
          </ac:spMkLst>
        </pc:spChg>
        <pc:spChg chg="mod">
          <ac:chgData name="Juan Guanira" userId="49cf22e8-0d0b-4f9c-b35b-f90f9a0f9bba" providerId="ADAL" clId="{C06767D3-9107-4DF5-85A6-6413197D47B4}" dt="2019-07-23T18:36:11.368" v="262" actId="20577"/>
          <ac:spMkLst>
            <pc:docMk/>
            <pc:sldMk cId="1631742800" sldId="264"/>
            <ac:spMk id="5" creationId="{6350B20C-AA83-4E67-AE41-27FBD40BA517}"/>
          </ac:spMkLst>
        </pc:spChg>
        <pc:spChg chg="mod">
          <ac:chgData name="Juan Guanira" userId="49cf22e8-0d0b-4f9c-b35b-f90f9a0f9bba" providerId="ADAL" clId="{C06767D3-9107-4DF5-85A6-6413197D47B4}" dt="2019-07-23T18:36:16.987" v="274" actId="20577"/>
          <ac:spMkLst>
            <pc:docMk/>
            <pc:sldMk cId="1631742800" sldId="264"/>
            <ac:spMk id="9" creationId="{91BF9056-BED6-4486-9FD1-8C36128CA582}"/>
          </ac:spMkLst>
        </pc:spChg>
        <pc:spChg chg="mod">
          <ac:chgData name="Juan Guanira" userId="49cf22e8-0d0b-4f9c-b35b-f90f9a0f9bba" providerId="ADAL" clId="{C06767D3-9107-4DF5-85A6-6413197D47B4}" dt="2019-07-23T18:36:46.520" v="280" actId="20577"/>
          <ac:spMkLst>
            <pc:docMk/>
            <pc:sldMk cId="1631742800" sldId="264"/>
            <ac:spMk id="11" creationId="{8F874668-EAFD-4816-BED0-2C318602CD77}"/>
          </ac:spMkLst>
        </pc:spChg>
        <pc:picChg chg="add mod">
          <ac:chgData name="Juan Guanira" userId="49cf22e8-0d0b-4f9c-b35b-f90f9a0f9bba" providerId="ADAL" clId="{C06767D3-9107-4DF5-85A6-6413197D47B4}" dt="2019-07-23T16:26:18.411" v="127" actId="1076"/>
          <ac:picMkLst>
            <pc:docMk/>
            <pc:sldMk cId="1631742800" sldId="264"/>
            <ac:picMk id="8" creationId="{14FA3395-F60B-4F33-B3E0-8A3F57DB941C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02:52.386" v="3241" actId="20577"/>
        <pc:sldMkLst>
          <pc:docMk/>
          <pc:sldMk cId="4029324563" sldId="268"/>
        </pc:sldMkLst>
        <pc:spChg chg="mod">
          <ac:chgData name="Juan Guanira" userId="49cf22e8-0d0b-4f9c-b35b-f90f9a0f9bba" providerId="ADAL" clId="{C06767D3-9107-4DF5-85A6-6413197D47B4}" dt="2019-07-23T18:41:28.556" v="353" actId="20577"/>
          <ac:spMkLst>
            <pc:docMk/>
            <pc:sldMk cId="4029324563" sldId="268"/>
            <ac:spMk id="3" creationId="{69A46902-BCA1-4BED-ACBA-B1A767BD7820}"/>
          </ac:spMkLst>
        </pc:spChg>
        <pc:picChg chg="add mod ord">
          <ac:chgData name="Juan Guanira" userId="49cf22e8-0d0b-4f9c-b35b-f90f9a0f9bba" providerId="ADAL" clId="{C06767D3-9107-4DF5-85A6-6413197D47B4}" dt="2019-07-23T16:26:38.881" v="128" actId="1076"/>
          <ac:picMkLst>
            <pc:docMk/>
            <pc:sldMk cId="4029324563" sldId="268"/>
            <ac:picMk id="10" creationId="{E6A19BF1-C5A4-4BD2-A13D-7E327C93FB3B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23:05.714" v="4740" actId="20577"/>
        <pc:sldMkLst>
          <pc:docMk/>
          <pc:sldMk cId="2491912026" sldId="269"/>
        </pc:sldMkLst>
        <pc:spChg chg="mod">
          <ac:chgData name="Juan Guanira" userId="49cf22e8-0d0b-4f9c-b35b-f90f9a0f9bba" providerId="ADAL" clId="{C06767D3-9107-4DF5-85A6-6413197D47B4}" dt="2019-07-24T05:20:04.603" v="4554" actId="1038"/>
          <ac:spMkLst>
            <pc:docMk/>
            <pc:sldMk cId="2491912026" sldId="269"/>
            <ac:spMk id="3" creationId="{38CDE2F7-182E-45F9-9A1E-34FB3491ED56}"/>
          </ac:spMkLst>
        </pc:spChg>
        <pc:spChg chg="mod">
          <ac:chgData name="Juan Guanira" userId="49cf22e8-0d0b-4f9c-b35b-f90f9a0f9bba" providerId="ADAL" clId="{C06767D3-9107-4DF5-85A6-6413197D47B4}" dt="2019-07-24T05:19:52.922" v="4512" actId="1035"/>
          <ac:spMkLst>
            <pc:docMk/>
            <pc:sldMk cId="2491912026" sldId="269"/>
            <ac:spMk id="4" creationId="{C2BBC68C-4030-4BE3-9318-02D42435E170}"/>
          </ac:spMkLst>
        </pc:spChg>
        <pc:graphicFrameChg chg="modGraphic">
          <ac:chgData name="Juan Guanira" userId="49cf22e8-0d0b-4f9c-b35b-f90f9a0f9bba" providerId="ADAL" clId="{C06767D3-9107-4DF5-85A6-6413197D47B4}" dt="2019-07-24T05:19:43.658" v="4500" actId="2165"/>
          <ac:graphicFrameMkLst>
            <pc:docMk/>
            <pc:sldMk cId="2491912026" sldId="269"/>
            <ac:graphicFrameMk id="7" creationId="{A05825BF-25FF-4685-8AEE-725F4683C634}"/>
          </ac:graphicFrameMkLst>
        </pc:graphicFrameChg>
        <pc:picChg chg="add mod ord">
          <ac:chgData name="Juan Guanira" userId="49cf22e8-0d0b-4f9c-b35b-f90f9a0f9bba" providerId="ADAL" clId="{C06767D3-9107-4DF5-85A6-6413197D47B4}" dt="2019-07-23T16:26:48.565" v="129" actId="1076"/>
          <ac:picMkLst>
            <pc:docMk/>
            <pc:sldMk cId="2491912026" sldId="269"/>
            <ac:picMk id="8" creationId="{98514778-874B-4B99-8CE3-2CDFBA004D59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30:27.937" v="5327" actId="20577"/>
        <pc:sldMkLst>
          <pc:docMk/>
          <pc:sldMk cId="1279514204" sldId="270"/>
        </pc:sldMkLst>
        <pc:graphicFrameChg chg="modGraphic">
          <ac:chgData name="Juan Guanira" userId="49cf22e8-0d0b-4f9c-b35b-f90f9a0f9bba" providerId="ADAL" clId="{C06767D3-9107-4DF5-85A6-6413197D47B4}" dt="2019-07-23T18:44:23.970" v="395" actId="20577"/>
          <ac:graphicFrameMkLst>
            <pc:docMk/>
            <pc:sldMk cId="1279514204" sldId="270"/>
            <ac:graphicFrameMk id="6" creationId="{D1453A8C-44FF-4DFD-BE08-0C2CB5493F08}"/>
          </ac:graphicFrameMkLst>
        </pc:graphicFrameChg>
        <pc:picChg chg="add mod">
          <ac:chgData name="Juan Guanira" userId="49cf22e8-0d0b-4f9c-b35b-f90f9a0f9bba" providerId="ADAL" clId="{C06767D3-9107-4DF5-85A6-6413197D47B4}" dt="2019-07-23T16:26:58.621" v="130" actId="1076"/>
          <ac:picMkLst>
            <pc:docMk/>
            <pc:sldMk cId="1279514204" sldId="270"/>
            <ac:picMk id="8" creationId="{313D7F70-9244-44F5-B3C2-7E760F713560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34:40.458" v="5627" actId="6549"/>
        <pc:sldMkLst>
          <pc:docMk/>
          <pc:sldMk cId="1086148817" sldId="271"/>
        </pc:sldMkLst>
        <pc:spChg chg="mod">
          <ac:chgData name="Juan Guanira" userId="49cf22e8-0d0b-4f9c-b35b-f90f9a0f9bba" providerId="ADAL" clId="{C06767D3-9107-4DF5-85A6-6413197D47B4}" dt="2019-07-23T18:50:27.935" v="623" actId="1076"/>
          <ac:spMkLst>
            <pc:docMk/>
            <pc:sldMk cId="1086148817" sldId="271"/>
            <ac:spMk id="3" creationId="{FEE8768C-E96B-48C0-AD59-30DD1E115628}"/>
          </ac:spMkLst>
        </pc:spChg>
        <pc:spChg chg="add mod">
          <ac:chgData name="Juan Guanira" userId="49cf22e8-0d0b-4f9c-b35b-f90f9a0f9bba" providerId="ADAL" clId="{C06767D3-9107-4DF5-85A6-6413197D47B4}" dt="2019-07-23T18:50:39.841" v="624" actId="1076"/>
          <ac:spMkLst>
            <pc:docMk/>
            <pc:sldMk cId="1086148817" sldId="271"/>
            <ac:spMk id="9" creationId="{F2D47366-898A-463F-B219-878F0E98E600}"/>
          </ac:spMkLst>
        </pc:spChg>
        <pc:spChg chg="add mod">
          <ac:chgData name="Juan Guanira" userId="49cf22e8-0d0b-4f9c-b35b-f90f9a0f9bba" providerId="ADAL" clId="{C06767D3-9107-4DF5-85A6-6413197D47B4}" dt="2019-07-23T18:50:49.834" v="631" actId="20577"/>
          <ac:spMkLst>
            <pc:docMk/>
            <pc:sldMk cId="1086148817" sldId="271"/>
            <ac:spMk id="10" creationId="{E4E94153-06DF-4F2F-8D77-869F4B88B136}"/>
          </ac:spMkLst>
        </pc:spChg>
        <pc:graphicFrameChg chg="modGraphic">
          <ac:chgData name="Juan Guanira" userId="49cf22e8-0d0b-4f9c-b35b-f90f9a0f9bba" providerId="ADAL" clId="{C06767D3-9107-4DF5-85A6-6413197D47B4}" dt="2019-07-23T18:47:30.959" v="410" actId="2161"/>
          <ac:graphicFrameMkLst>
            <pc:docMk/>
            <pc:sldMk cId="1086148817" sldId="271"/>
            <ac:graphicFrameMk id="6" creationId="{D1453A8C-44FF-4DFD-BE08-0C2CB5493F08}"/>
          </ac:graphicFrameMkLst>
        </pc:graphicFrameChg>
        <pc:picChg chg="add mod">
          <ac:chgData name="Juan Guanira" userId="49cf22e8-0d0b-4f9c-b35b-f90f9a0f9bba" providerId="ADAL" clId="{C06767D3-9107-4DF5-85A6-6413197D47B4}" dt="2019-07-23T16:27:08.345" v="131" actId="1076"/>
          <ac:picMkLst>
            <pc:docMk/>
            <pc:sldMk cId="1086148817" sldId="271"/>
            <ac:picMk id="8" creationId="{C09F989F-92AB-4AD2-A74E-D8163B84BFD9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35:29.555" v="5646" actId="6549"/>
        <pc:sldMkLst>
          <pc:docMk/>
          <pc:sldMk cId="4221994546" sldId="272"/>
        </pc:sldMkLst>
        <pc:spChg chg="mod">
          <ac:chgData name="Juan Guanira" userId="49cf22e8-0d0b-4f9c-b35b-f90f9a0f9bba" providerId="ADAL" clId="{C06767D3-9107-4DF5-85A6-6413197D47B4}" dt="2019-07-23T18:52:58.616" v="682" actId="20577"/>
          <ac:spMkLst>
            <pc:docMk/>
            <pc:sldMk cId="4221994546" sldId="272"/>
            <ac:spMk id="3" creationId="{B70A1C21-743A-45F5-9382-4B31A45B92ED}"/>
          </ac:spMkLst>
        </pc:spChg>
        <pc:picChg chg="add mod">
          <ac:chgData name="Juan Guanira" userId="49cf22e8-0d0b-4f9c-b35b-f90f9a0f9bba" providerId="ADAL" clId="{C06767D3-9107-4DF5-85A6-6413197D47B4}" dt="2019-07-23T16:27:13.947" v="132" actId="1076"/>
          <ac:picMkLst>
            <pc:docMk/>
            <pc:sldMk cId="4221994546" sldId="272"/>
            <ac:picMk id="4" creationId="{796AF553-F09F-4ED8-B066-938149BCE9CD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38:13.819" v="5782" actId="20577"/>
        <pc:sldMkLst>
          <pc:docMk/>
          <pc:sldMk cId="347169764" sldId="274"/>
        </pc:sldMkLst>
        <pc:spChg chg="mod">
          <ac:chgData name="Juan Guanira" userId="49cf22e8-0d0b-4f9c-b35b-f90f9a0f9bba" providerId="ADAL" clId="{C06767D3-9107-4DF5-85A6-6413197D47B4}" dt="2019-07-23T18:56:10.056" v="738" actId="6549"/>
          <ac:spMkLst>
            <pc:docMk/>
            <pc:sldMk cId="347169764" sldId="274"/>
            <ac:spMk id="3" creationId="{B70A1C21-743A-45F5-9382-4B31A45B92ED}"/>
          </ac:spMkLst>
        </pc:spChg>
        <pc:picChg chg="add mod">
          <ac:chgData name="Juan Guanira" userId="49cf22e8-0d0b-4f9c-b35b-f90f9a0f9bba" providerId="ADAL" clId="{C06767D3-9107-4DF5-85A6-6413197D47B4}" dt="2019-07-23T16:27:22.086" v="133" actId="1076"/>
          <ac:picMkLst>
            <pc:docMk/>
            <pc:sldMk cId="347169764" sldId="274"/>
            <ac:picMk id="4" creationId="{BCEBF1A8-5019-4639-B5E9-1C65DA2363D3}"/>
          </ac:picMkLst>
        </pc:picChg>
      </pc:sldChg>
      <pc:sldChg chg="addSp modSp del ord">
        <pc:chgData name="Juan Guanira" userId="49cf22e8-0d0b-4f9c-b35b-f90f9a0f9bba" providerId="ADAL" clId="{C06767D3-9107-4DF5-85A6-6413197D47B4}" dt="2019-07-24T00:38:37.151" v="1863" actId="2696"/>
        <pc:sldMkLst>
          <pc:docMk/>
          <pc:sldMk cId="208636103" sldId="275"/>
        </pc:sldMkLst>
        <pc:spChg chg="mod">
          <ac:chgData name="Juan Guanira" userId="49cf22e8-0d0b-4f9c-b35b-f90f9a0f9bba" providerId="ADAL" clId="{C06767D3-9107-4DF5-85A6-6413197D47B4}" dt="2019-07-23T18:58:09.968" v="763" actId="6549"/>
          <ac:spMkLst>
            <pc:docMk/>
            <pc:sldMk cId="208636103" sldId="275"/>
            <ac:spMk id="3" creationId="{B70A1C21-743A-45F5-9382-4B31A45B92ED}"/>
          </ac:spMkLst>
        </pc:spChg>
        <pc:picChg chg="add mod">
          <ac:chgData name="Juan Guanira" userId="49cf22e8-0d0b-4f9c-b35b-f90f9a0f9bba" providerId="ADAL" clId="{C06767D3-9107-4DF5-85A6-6413197D47B4}" dt="2019-07-23T16:27:29.649" v="135" actId="1076"/>
          <ac:picMkLst>
            <pc:docMk/>
            <pc:sldMk cId="208636103" sldId="275"/>
            <ac:picMk id="4" creationId="{8EFD5CDC-639D-4A95-8668-2960F9BBFFD4}"/>
          </ac:picMkLst>
        </pc:picChg>
      </pc:sldChg>
      <pc:sldChg chg="addSp modSp modNotesTx">
        <pc:chgData name="Juan Guanira" userId="49cf22e8-0d0b-4f9c-b35b-f90f9a0f9bba" providerId="ADAL" clId="{C06767D3-9107-4DF5-85A6-6413197D47B4}" dt="2019-07-24T05:47:49.222" v="6127" actId="20577"/>
        <pc:sldMkLst>
          <pc:docMk/>
          <pc:sldMk cId="3023538873" sldId="277"/>
        </pc:sldMkLst>
        <pc:picChg chg="add mod">
          <ac:chgData name="Juan Guanira" userId="49cf22e8-0d0b-4f9c-b35b-f90f9a0f9bba" providerId="ADAL" clId="{C06767D3-9107-4DF5-85A6-6413197D47B4}" dt="2019-07-23T16:21:09.793" v="34" actId="29295"/>
          <ac:picMkLst>
            <pc:docMk/>
            <pc:sldMk cId="3023538873" sldId="277"/>
            <ac:picMk id="8" creationId="{61151A25-AE86-461C-B136-AA934CE7DF37}"/>
          </ac:picMkLst>
        </pc:picChg>
      </pc:sldChg>
      <pc:sldChg chg="modSp add modNotesTx">
        <pc:chgData name="Juan Guanira" userId="49cf22e8-0d0b-4f9c-b35b-f90f9a0f9bba" providerId="ADAL" clId="{C06767D3-9107-4DF5-85A6-6413197D47B4}" dt="2019-07-24T04:56:30.672" v="2802" actId="20577"/>
        <pc:sldMkLst>
          <pc:docMk/>
          <pc:sldMk cId="1270812796" sldId="278"/>
        </pc:sldMkLst>
        <pc:spChg chg="mod">
          <ac:chgData name="Juan Guanira" userId="49cf22e8-0d0b-4f9c-b35b-f90f9a0f9bba" providerId="ADAL" clId="{C06767D3-9107-4DF5-85A6-6413197D47B4}" dt="2019-07-24T00:36:31.625" v="1846" actId="20577"/>
          <ac:spMkLst>
            <pc:docMk/>
            <pc:sldMk cId="1270812796" sldId="278"/>
            <ac:spMk id="3" creationId="{9843825B-A9C1-44C8-A4CB-97887623FC0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849DD-0E46-42C8-A2BC-90284E777C3C}" type="datetimeFigureOut">
              <a:rPr lang="es-419" smtClean="0"/>
              <a:t>23/7/2019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6790E-BBE4-44B8-9C96-E7EA15338D82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2578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Good </a:t>
            </a:r>
            <a:r>
              <a:rPr lang="es-419" dirty="0" err="1"/>
              <a:t>mornig</a:t>
            </a:r>
            <a:r>
              <a:rPr lang="es-419" dirty="0"/>
              <a:t> I </a:t>
            </a:r>
            <a:r>
              <a:rPr lang="es-419" dirty="0" err="1"/>
              <a:t>want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thanks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organizers</a:t>
            </a:r>
            <a:r>
              <a:rPr lang="es-419" dirty="0"/>
              <a:t> of </a:t>
            </a:r>
            <a:r>
              <a:rPr lang="es-419" dirty="0" err="1"/>
              <a:t>this</a:t>
            </a:r>
            <a:r>
              <a:rPr lang="es-419" dirty="0"/>
              <a:t> meeting </a:t>
            </a:r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oportunity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share </a:t>
            </a:r>
            <a:r>
              <a:rPr lang="es-419" dirty="0" err="1"/>
              <a:t>some</a:t>
            </a:r>
            <a:r>
              <a:rPr lang="es-419" dirty="0"/>
              <a:t> of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findings</a:t>
            </a:r>
            <a:r>
              <a:rPr lang="es-419" dirty="0"/>
              <a:t> </a:t>
            </a:r>
            <a:r>
              <a:rPr lang="es-419" dirty="0" err="1"/>
              <a:t>from</a:t>
            </a:r>
            <a:r>
              <a:rPr lang="es-419" dirty="0"/>
              <a:t> </a:t>
            </a:r>
            <a:r>
              <a:rPr lang="es-419" dirty="0" err="1"/>
              <a:t>ImPrEP</a:t>
            </a:r>
            <a:r>
              <a:rPr lang="es-419" dirty="0"/>
              <a:t> </a:t>
            </a:r>
            <a:r>
              <a:rPr lang="es-419" dirty="0" err="1"/>
              <a:t>study</a:t>
            </a:r>
            <a:r>
              <a:rPr lang="es-419" dirty="0"/>
              <a:t>. I Will </a:t>
            </a:r>
            <a:r>
              <a:rPr lang="es-419" dirty="0" err="1"/>
              <a:t>talk</a:t>
            </a:r>
            <a:r>
              <a:rPr lang="es-419" dirty="0"/>
              <a:t> </a:t>
            </a:r>
            <a:r>
              <a:rPr lang="es-419" dirty="0" err="1"/>
              <a:t>about</a:t>
            </a:r>
            <a:r>
              <a:rPr lang="es-419" dirty="0"/>
              <a:t> </a:t>
            </a:r>
            <a:r>
              <a:rPr lang="en-US" dirty="0"/>
              <a:t>Acute HIV infection among individuals who start </a:t>
            </a:r>
            <a:r>
              <a:rPr lang="en-US" dirty="0" err="1"/>
              <a:t>PrEP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93966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</a:t>
            </a:r>
            <a:r>
              <a:rPr lang="en-US" dirty="0" err="1"/>
              <a:t>ImPrEP</a:t>
            </a:r>
            <a:r>
              <a:rPr lang="en-US" dirty="0"/>
              <a:t> Acute HIV Infection cases, 12 of them have self-reported at least one sign/</a:t>
            </a:r>
            <a:r>
              <a:rPr lang="en-US" dirty="0" err="1"/>
              <a:t>simptoms</a:t>
            </a:r>
            <a:r>
              <a:rPr lang="en-US" dirty="0"/>
              <a:t> or diagnostic of STI, Ulcerative STIs are the most common STI reported by those in AHI.</a:t>
            </a:r>
          </a:p>
          <a:p>
            <a:r>
              <a:rPr lang="en-US" dirty="0"/>
              <a:t>Most of these participants have reported heavy alcohol consumption and Use of drugs is not common among these participants where only 5 of them has reported at leas on of the following categories of </a:t>
            </a:r>
            <a:r>
              <a:rPr lang="en-US" dirty="0" err="1"/>
              <a:t>drus</a:t>
            </a:r>
            <a:r>
              <a:rPr lang="en-US" dirty="0"/>
              <a:t>_</a:t>
            </a:r>
          </a:p>
          <a:p>
            <a:r>
              <a:rPr lang="en-US" dirty="0"/>
              <a:t>Marijuana, cocaine, club drugs erectile stimulants or poppers. Being marijuana the drug most commonly used, followed by cocaine, club drugs and erectile stimulants</a:t>
            </a:r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20248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In conclusión:</a:t>
            </a:r>
          </a:p>
          <a:p>
            <a:r>
              <a:rPr lang="en-US" dirty="0"/>
              <a:t>AHI is a rare event among </a:t>
            </a:r>
            <a:r>
              <a:rPr lang="en-US" dirty="0" err="1"/>
              <a:t>ImPrEP</a:t>
            </a:r>
            <a:r>
              <a:rPr lang="en-US" dirty="0"/>
              <a:t> participants</a:t>
            </a:r>
          </a:p>
          <a:p>
            <a:r>
              <a:rPr lang="en-US" dirty="0"/>
              <a:t>Initiation of </a:t>
            </a:r>
            <a:r>
              <a:rPr lang="en-US" dirty="0" err="1"/>
              <a:t>PrEP</a:t>
            </a:r>
            <a:r>
              <a:rPr lang="en-US" dirty="0"/>
              <a:t> the same day of screening is safe, 30 days-dispensation exposes those with AHI for a limited period, decreasing the theoretical risk of resistance</a:t>
            </a:r>
          </a:p>
          <a:p>
            <a:r>
              <a:rPr lang="en-US" dirty="0"/>
              <a:t>Symptoms associated with AHI are not common among AHI </a:t>
            </a:r>
            <a:r>
              <a:rPr lang="en-US" dirty="0" err="1"/>
              <a:t>ImPrEP</a:t>
            </a:r>
            <a:r>
              <a:rPr lang="en-US" dirty="0"/>
              <a:t> participants. If present, patient may be asked to return in 2 weeks before </a:t>
            </a:r>
            <a:r>
              <a:rPr lang="en-US" dirty="0" err="1"/>
              <a:t>PrEP</a:t>
            </a:r>
            <a:r>
              <a:rPr lang="en-US" dirty="0"/>
              <a:t> initiation, in order to help to screen out AHI Cases</a:t>
            </a:r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13230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PrEP</a:t>
            </a:r>
            <a:r>
              <a:rPr lang="en-US" dirty="0"/>
              <a:t> programs could help achieve rapid ART initiation</a:t>
            </a:r>
          </a:p>
          <a:p>
            <a:pPr lvl="1"/>
            <a:r>
              <a:rPr lang="en-US" dirty="0"/>
              <a:t>Brazil has achieved rapid linkage and treatment initiation</a:t>
            </a:r>
          </a:p>
          <a:p>
            <a:pPr lvl="1"/>
            <a:r>
              <a:rPr lang="en-US" dirty="0"/>
              <a:t>In Peru, behavioral and structural barriers to rapid ART initiation exist, as none of the AHI cases have initiated ART</a:t>
            </a:r>
          </a:p>
          <a:p>
            <a:r>
              <a:rPr lang="en-US" dirty="0"/>
              <a:t>AHI cases reported factors associated with HIV acquisition (# sex partners, anal sex w/o condoms with positive or unknown HIV status, or STI in the last 6 months), but we have to take in consideration that in order to be eligible for </a:t>
            </a:r>
            <a:r>
              <a:rPr lang="en-US" dirty="0" err="1"/>
              <a:t>PrEP</a:t>
            </a:r>
            <a:r>
              <a:rPr lang="en-US" dirty="0"/>
              <a:t> at least one of the risk behavior criteria should be met.</a:t>
            </a:r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55493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I </a:t>
            </a:r>
            <a:r>
              <a:rPr lang="es-419" dirty="0" err="1"/>
              <a:t>would</a:t>
            </a:r>
            <a:r>
              <a:rPr lang="es-419" dirty="0"/>
              <a:t> </a:t>
            </a:r>
            <a:r>
              <a:rPr lang="es-419" dirty="0" err="1"/>
              <a:t>like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acknowledge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ImPrEP</a:t>
            </a:r>
            <a:r>
              <a:rPr lang="es-419" dirty="0"/>
              <a:t> </a:t>
            </a:r>
            <a:r>
              <a:rPr lang="es-419" dirty="0" err="1"/>
              <a:t>team</a:t>
            </a:r>
            <a:r>
              <a:rPr lang="es-419" dirty="0"/>
              <a:t> </a:t>
            </a:r>
            <a:r>
              <a:rPr lang="es-419" dirty="0" err="1"/>
              <a:t>from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tree</a:t>
            </a:r>
            <a:r>
              <a:rPr lang="es-419" dirty="0"/>
              <a:t> </a:t>
            </a:r>
            <a:r>
              <a:rPr lang="es-419" dirty="0" err="1"/>
              <a:t>contries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excellent</a:t>
            </a:r>
            <a:r>
              <a:rPr lang="es-419" dirty="0"/>
              <a:t> </a:t>
            </a:r>
            <a:r>
              <a:rPr lang="es-419" dirty="0" err="1"/>
              <a:t>work</a:t>
            </a:r>
            <a:r>
              <a:rPr lang="es-419" dirty="0"/>
              <a:t> </a:t>
            </a:r>
            <a:r>
              <a:rPr lang="es-419" dirty="0" err="1"/>
              <a:t>performed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32645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/>
              <a:t>Thank</a:t>
            </a:r>
            <a:r>
              <a:rPr lang="es-419" dirty="0"/>
              <a:t> </a:t>
            </a:r>
            <a:r>
              <a:rPr lang="es-419" dirty="0" err="1"/>
              <a:t>you</a:t>
            </a:r>
            <a:r>
              <a:rPr lang="es-419" dirty="0"/>
              <a:t>, gracias </a:t>
            </a:r>
            <a:r>
              <a:rPr lang="es-419" dirty="0" err="1"/>
              <a:t>obrigado</a:t>
            </a:r>
            <a:r>
              <a:rPr lang="es-419" dirty="0"/>
              <a:t>!!!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03072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dirty="0"/>
              <a:t>As </a:t>
            </a:r>
            <a:r>
              <a:rPr lang="es-419" dirty="0" err="1"/>
              <a:t>all</a:t>
            </a:r>
            <a:r>
              <a:rPr lang="es-419" dirty="0"/>
              <a:t> of </a:t>
            </a:r>
            <a:r>
              <a:rPr lang="es-419" dirty="0" err="1"/>
              <a:t>us</a:t>
            </a:r>
            <a:r>
              <a:rPr lang="es-419" dirty="0"/>
              <a:t> </a:t>
            </a:r>
            <a:r>
              <a:rPr lang="es-419" dirty="0" err="1"/>
              <a:t>know</a:t>
            </a:r>
            <a:r>
              <a:rPr lang="es-419" dirty="0"/>
              <a:t>, </a:t>
            </a:r>
            <a:r>
              <a:rPr lang="en-US" sz="1200" dirty="0" err="1"/>
              <a:t>PrEP</a:t>
            </a:r>
            <a:r>
              <a:rPr lang="en-US" sz="1200" dirty="0"/>
              <a:t> is an effective HIV prevention tool, recommended as part of combination prevention for individuals at high risk for HIV acquisition.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Also has been pointed out in all guidelines that before initiating </a:t>
            </a:r>
            <a:r>
              <a:rPr lang="en-US" sz="1200" dirty="0" err="1"/>
              <a:t>PrEP</a:t>
            </a:r>
            <a:r>
              <a:rPr lang="en-US" sz="1200" dirty="0"/>
              <a:t>, an ongoing HIV infection must be ruled out, thereby preventing resistance and assuring adequate care.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also know that During early acute HIV infection (AHI), neither HIV antibodies nor antigens can be detected by serologic tests, but virus could be detectable with molecular methods.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Conventional </a:t>
            </a:r>
            <a:r>
              <a:rPr lang="en-US" sz="1200" dirty="0" err="1"/>
              <a:t>PrEP</a:t>
            </a:r>
            <a:r>
              <a:rPr lang="en-US" sz="1200" dirty="0"/>
              <a:t> screening do not include molecular methods for HIV detection, thereby some persons could be enrolled in </a:t>
            </a:r>
            <a:r>
              <a:rPr lang="en-US" sz="1200" dirty="0" err="1"/>
              <a:t>PreP</a:t>
            </a:r>
            <a:r>
              <a:rPr lang="en-US" sz="1200" dirty="0"/>
              <a:t> in early IV infection.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811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/>
              <a:t>Prep</a:t>
            </a:r>
            <a:r>
              <a:rPr lang="es-419" dirty="0"/>
              <a:t> roll-</a:t>
            </a:r>
            <a:r>
              <a:rPr lang="es-419" dirty="0" err="1"/>
              <a:t>out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ocurring</a:t>
            </a:r>
            <a:r>
              <a:rPr lang="es-419" dirty="0"/>
              <a:t> </a:t>
            </a:r>
            <a:r>
              <a:rPr lang="es-419" dirty="0" err="1"/>
              <a:t>aroun</a:t>
            </a:r>
            <a:r>
              <a:rPr lang="es-419" dirty="0"/>
              <a:t> de </a:t>
            </a:r>
            <a:r>
              <a:rPr lang="es-419" dirty="0" err="1"/>
              <a:t>world</a:t>
            </a:r>
            <a:endParaRPr lang="es-419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 Latin America, </a:t>
            </a:r>
            <a:r>
              <a:rPr lang="en-US" sz="1200" dirty="0" err="1"/>
              <a:t>PrEP</a:t>
            </a:r>
            <a:r>
              <a:rPr lang="en-US" sz="1200" dirty="0"/>
              <a:t> roll-out has been somewhat slow, Brazil being one of the few countries with a </a:t>
            </a:r>
            <a:r>
              <a:rPr lang="en-US" sz="1200" dirty="0" err="1"/>
              <a:t>PrEP</a:t>
            </a:r>
            <a:r>
              <a:rPr lang="en-US" sz="1200" dirty="0"/>
              <a:t> public health policy, and availability at health services</a:t>
            </a:r>
          </a:p>
          <a:p>
            <a:r>
              <a:rPr lang="en-US" sz="1200" dirty="0" err="1"/>
              <a:t>ImPrEP</a:t>
            </a:r>
            <a:r>
              <a:rPr lang="en-US" sz="1200" dirty="0"/>
              <a:t> is a </a:t>
            </a:r>
            <a:r>
              <a:rPr lang="en-US" sz="1200" dirty="0" err="1"/>
              <a:t>PrEP</a:t>
            </a:r>
            <a:r>
              <a:rPr lang="en-US" sz="1200" dirty="0"/>
              <a:t> demonstration study to assess feasibility of daily oral </a:t>
            </a:r>
            <a:r>
              <a:rPr lang="en-US" sz="1200" dirty="0" err="1"/>
              <a:t>PrEP</a:t>
            </a:r>
            <a:r>
              <a:rPr lang="en-US" sz="1200" dirty="0"/>
              <a:t> provided to MSM and transgender people at risk for HIV in Brazil, Mexico and Peru. </a:t>
            </a:r>
          </a:p>
          <a:p>
            <a:r>
              <a:rPr lang="en-US" sz="1200" dirty="0" err="1"/>
              <a:t>ImPrEP</a:t>
            </a:r>
            <a:r>
              <a:rPr lang="en-US" sz="1200" dirty="0"/>
              <a:t> uses a strategy of </a:t>
            </a:r>
            <a:r>
              <a:rPr lang="en-US" sz="1200" u="sng" dirty="0"/>
              <a:t>same-day </a:t>
            </a:r>
            <a:r>
              <a:rPr lang="en-US" sz="1200" u="sng" dirty="0" err="1"/>
              <a:t>PrEP</a:t>
            </a:r>
            <a:r>
              <a:rPr lang="en-US" sz="1200" u="sng" dirty="0"/>
              <a:t> initiation.</a:t>
            </a:r>
            <a:endParaRPr lang="en-US" sz="1200" dirty="0"/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29786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Here </a:t>
            </a:r>
            <a:r>
              <a:rPr lang="es-419" dirty="0" err="1"/>
              <a:t>we</a:t>
            </a:r>
            <a:r>
              <a:rPr lang="es-419" dirty="0"/>
              <a:t> show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number</a:t>
            </a:r>
            <a:r>
              <a:rPr lang="es-419" dirty="0"/>
              <a:t> f </a:t>
            </a:r>
            <a:r>
              <a:rPr lang="es-419" dirty="0" err="1"/>
              <a:t>site</a:t>
            </a:r>
            <a:r>
              <a:rPr lang="es-419" dirty="0"/>
              <a:t> per </a:t>
            </a:r>
            <a:r>
              <a:rPr lang="es-419" dirty="0" err="1"/>
              <a:t>site</a:t>
            </a:r>
            <a:r>
              <a:rPr lang="es-419" dirty="0"/>
              <a:t> and </a:t>
            </a:r>
            <a:r>
              <a:rPr lang="es-419" dirty="0" err="1"/>
              <a:t>the</a:t>
            </a:r>
            <a:r>
              <a:rPr lang="es-419" dirty="0"/>
              <a:t> total Amunt of </a:t>
            </a:r>
            <a:r>
              <a:rPr lang="es-419" dirty="0" err="1"/>
              <a:t>participant</a:t>
            </a:r>
            <a:r>
              <a:rPr lang="es-419" dirty="0"/>
              <a:t> </a:t>
            </a:r>
            <a:r>
              <a:rPr lang="es-419" dirty="0" err="1"/>
              <a:t>assinged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each</a:t>
            </a:r>
            <a:r>
              <a:rPr lang="es-419" dirty="0"/>
              <a:t> country.</a:t>
            </a:r>
          </a:p>
          <a:p>
            <a:r>
              <a:rPr lang="es-419" dirty="0" err="1"/>
              <a:t>Mexico</a:t>
            </a:r>
            <a:r>
              <a:rPr lang="es-419" dirty="0"/>
              <a:t> </a:t>
            </a:r>
            <a:r>
              <a:rPr lang="es-419" dirty="0" err="1"/>
              <a:t>contribute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3000 </a:t>
            </a:r>
            <a:r>
              <a:rPr lang="es-419" dirty="0" err="1"/>
              <a:t>participants</a:t>
            </a:r>
            <a:r>
              <a:rPr lang="es-419" dirty="0"/>
              <a:t> at 8 </a:t>
            </a:r>
            <a:r>
              <a:rPr lang="es-419" dirty="0" err="1"/>
              <a:t>sites</a:t>
            </a:r>
            <a:r>
              <a:rPr lang="es-419" dirty="0"/>
              <a:t> in 5 </a:t>
            </a:r>
            <a:r>
              <a:rPr lang="es-419" dirty="0" err="1"/>
              <a:t>cities</a:t>
            </a:r>
            <a:r>
              <a:rPr lang="es-419" dirty="0"/>
              <a:t>, </a:t>
            </a:r>
            <a:r>
              <a:rPr lang="es-419" dirty="0" err="1"/>
              <a:t>Brazil</a:t>
            </a:r>
            <a:r>
              <a:rPr lang="es-419" dirty="0"/>
              <a:t> </a:t>
            </a:r>
            <a:r>
              <a:rPr lang="es-419" dirty="0" err="1"/>
              <a:t>contribute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</a:t>
            </a:r>
            <a:r>
              <a:rPr lang="es-419" dirty="0" err="1"/>
              <a:t>another</a:t>
            </a:r>
            <a:r>
              <a:rPr lang="es-419" dirty="0"/>
              <a:t> 3000 </a:t>
            </a:r>
            <a:r>
              <a:rPr lang="es-419" dirty="0" err="1"/>
              <a:t>participants</a:t>
            </a:r>
            <a:r>
              <a:rPr lang="es-419" dirty="0"/>
              <a:t> at 14 </a:t>
            </a:r>
            <a:r>
              <a:rPr lang="es-419" dirty="0" err="1"/>
              <a:t>sites</a:t>
            </a:r>
            <a:r>
              <a:rPr lang="es-419" dirty="0"/>
              <a:t> in 10 </a:t>
            </a:r>
            <a:r>
              <a:rPr lang="es-419" dirty="0" err="1"/>
              <a:t>cities</a:t>
            </a:r>
            <a:r>
              <a:rPr lang="es-419" dirty="0"/>
              <a:t> and </a:t>
            </a:r>
            <a:r>
              <a:rPr lang="es-419" dirty="0" err="1"/>
              <a:t>finaly</a:t>
            </a:r>
            <a:r>
              <a:rPr lang="es-419" dirty="0"/>
              <a:t>, </a:t>
            </a:r>
            <a:r>
              <a:rPr lang="es-419" dirty="0" err="1"/>
              <a:t>peru</a:t>
            </a:r>
            <a:r>
              <a:rPr lang="es-419" dirty="0"/>
              <a:t> </a:t>
            </a:r>
            <a:r>
              <a:rPr lang="es-419" dirty="0" err="1"/>
              <a:t>contribute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1500 </a:t>
            </a:r>
            <a:r>
              <a:rPr lang="es-419" dirty="0" err="1"/>
              <a:t>participants</a:t>
            </a:r>
            <a:r>
              <a:rPr lang="es-419" dirty="0"/>
              <a:t> at 10 </a:t>
            </a:r>
            <a:r>
              <a:rPr lang="es-419" dirty="0" err="1"/>
              <a:t>sites</a:t>
            </a:r>
            <a:r>
              <a:rPr lang="es-419" dirty="0"/>
              <a:t> in 6 </a:t>
            </a:r>
            <a:r>
              <a:rPr lang="es-419" dirty="0" err="1"/>
              <a:t>cities</a:t>
            </a:r>
            <a:r>
              <a:rPr lang="es-419" dirty="0"/>
              <a:t>.</a:t>
            </a:r>
          </a:p>
          <a:p>
            <a:r>
              <a:rPr lang="es-419" dirty="0" err="1"/>
              <a:t>Enrolent</a:t>
            </a:r>
            <a:r>
              <a:rPr lang="es-419" dirty="0"/>
              <a:t> </a:t>
            </a:r>
            <a:r>
              <a:rPr lang="es-419" dirty="0" err="1"/>
              <a:t>started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</a:t>
            </a:r>
            <a:r>
              <a:rPr lang="es-419" dirty="0" err="1"/>
              <a:t>january</a:t>
            </a:r>
            <a:r>
              <a:rPr lang="es-419" dirty="0"/>
              <a:t> 2019 at </a:t>
            </a:r>
            <a:r>
              <a:rPr lang="es-419" dirty="0" err="1"/>
              <a:t>brazil</a:t>
            </a:r>
            <a:r>
              <a:rPr lang="es-419" dirty="0"/>
              <a:t>, </a:t>
            </a:r>
            <a:r>
              <a:rPr lang="es-419" dirty="0" err="1"/>
              <a:t>we</a:t>
            </a:r>
            <a:r>
              <a:rPr lang="es-419" dirty="0"/>
              <a:t> </a:t>
            </a:r>
            <a:r>
              <a:rPr lang="es-419" dirty="0" err="1"/>
              <a:t>expecto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finish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enrolemnt</a:t>
            </a:r>
            <a:r>
              <a:rPr lang="es-419" dirty="0"/>
              <a:t> </a:t>
            </a:r>
            <a:r>
              <a:rPr lang="es-419" dirty="0" err="1"/>
              <a:t>by</a:t>
            </a:r>
            <a:r>
              <a:rPr lang="es-419" dirty="0"/>
              <a:t> </a:t>
            </a:r>
            <a:r>
              <a:rPr lang="es-419" dirty="0" err="1"/>
              <a:t>october</a:t>
            </a:r>
            <a:r>
              <a:rPr lang="es-419" dirty="0"/>
              <a:t> 2019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0918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this</a:t>
            </a:r>
            <a:r>
              <a:rPr lang="es-419" dirty="0"/>
              <a:t> </a:t>
            </a:r>
            <a:r>
              <a:rPr lang="es-419" dirty="0" err="1"/>
              <a:t>study</a:t>
            </a:r>
            <a:r>
              <a:rPr lang="es-419" dirty="0"/>
              <a:t> </a:t>
            </a:r>
            <a:r>
              <a:rPr lang="es-419" dirty="0" err="1"/>
              <a:t>an</a:t>
            </a:r>
            <a:r>
              <a:rPr lang="es-419" dirty="0"/>
              <a:t> </a:t>
            </a:r>
            <a:r>
              <a:rPr lang="es-419" dirty="0" err="1"/>
              <a:t>acute</a:t>
            </a:r>
            <a:r>
              <a:rPr lang="es-419" dirty="0"/>
              <a:t> HIV </a:t>
            </a:r>
            <a:r>
              <a:rPr lang="es-419" dirty="0" err="1"/>
              <a:t>infection</a:t>
            </a:r>
            <a:r>
              <a:rPr lang="es-419" dirty="0"/>
              <a:t> case </a:t>
            </a:r>
            <a:r>
              <a:rPr lang="es-419" dirty="0" err="1"/>
              <a:t>was</a:t>
            </a:r>
            <a:r>
              <a:rPr lang="es-419" dirty="0"/>
              <a:t> </a:t>
            </a:r>
            <a:r>
              <a:rPr lang="es-419" dirty="0" err="1"/>
              <a:t>defined</a:t>
            </a:r>
            <a:r>
              <a:rPr lang="es-419" dirty="0"/>
              <a:t> as a </a:t>
            </a:r>
            <a:r>
              <a:rPr lang="es-419" dirty="0" err="1"/>
              <a:t>person</a:t>
            </a:r>
            <a:r>
              <a:rPr lang="es-419" dirty="0"/>
              <a:t> </a:t>
            </a:r>
            <a:r>
              <a:rPr lang="es-419" dirty="0" err="1"/>
              <a:t>enrolled</a:t>
            </a:r>
            <a:r>
              <a:rPr lang="es-419" dirty="0"/>
              <a:t> in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ImPrEP</a:t>
            </a:r>
            <a:r>
              <a:rPr lang="es-419" dirty="0"/>
              <a:t> </a:t>
            </a:r>
            <a:r>
              <a:rPr lang="es-419" dirty="0" err="1"/>
              <a:t>study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a </a:t>
            </a:r>
            <a:r>
              <a:rPr lang="es-419" dirty="0" err="1"/>
              <a:t>negative</a:t>
            </a:r>
            <a:r>
              <a:rPr lang="es-419" dirty="0"/>
              <a:t> HIV </a:t>
            </a:r>
            <a:r>
              <a:rPr lang="es-419" dirty="0" err="1"/>
              <a:t>rapid</a:t>
            </a:r>
            <a:r>
              <a:rPr lang="es-419" dirty="0"/>
              <a:t> test </a:t>
            </a:r>
            <a:r>
              <a:rPr lang="es-419" dirty="0" err="1"/>
              <a:t>with</a:t>
            </a:r>
            <a:r>
              <a:rPr lang="es-419" dirty="0"/>
              <a:t> detectable virus </a:t>
            </a:r>
            <a:r>
              <a:rPr lang="es-419" dirty="0" err="1"/>
              <a:t>using</a:t>
            </a:r>
            <a:r>
              <a:rPr lang="es-419" dirty="0"/>
              <a:t> molecular </a:t>
            </a:r>
            <a:r>
              <a:rPr lang="es-419" dirty="0" err="1"/>
              <a:t>methods</a:t>
            </a:r>
            <a:r>
              <a:rPr lang="es-419" dirty="0"/>
              <a:t>.</a:t>
            </a:r>
          </a:p>
          <a:p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Mexico</a:t>
            </a:r>
            <a:r>
              <a:rPr lang="es-419" dirty="0"/>
              <a:t> and </a:t>
            </a:r>
            <a:r>
              <a:rPr lang="es-419" dirty="0" err="1"/>
              <a:t>Peru</a:t>
            </a:r>
            <a:r>
              <a:rPr lang="es-419" dirty="0"/>
              <a:t> 4th </a:t>
            </a:r>
            <a:r>
              <a:rPr lang="es-419" dirty="0" err="1"/>
              <a:t>generation</a:t>
            </a:r>
            <a:r>
              <a:rPr lang="es-419" dirty="0"/>
              <a:t> HIV </a:t>
            </a:r>
            <a:r>
              <a:rPr lang="es-419" dirty="0" err="1"/>
              <a:t>rapid</a:t>
            </a:r>
            <a:r>
              <a:rPr lang="es-419" dirty="0"/>
              <a:t> test </a:t>
            </a:r>
            <a:r>
              <a:rPr lang="es-419" dirty="0" err="1"/>
              <a:t>were</a:t>
            </a:r>
            <a:r>
              <a:rPr lang="es-419" dirty="0"/>
              <a:t> </a:t>
            </a:r>
            <a:r>
              <a:rPr lang="es-419" dirty="0" err="1"/>
              <a:t>used</a:t>
            </a:r>
            <a:r>
              <a:rPr lang="es-419" dirty="0"/>
              <a:t>, </a:t>
            </a:r>
            <a:r>
              <a:rPr lang="es-419" dirty="0" err="1"/>
              <a:t>meanwhile</a:t>
            </a:r>
            <a:r>
              <a:rPr lang="es-419" dirty="0"/>
              <a:t> a 3rd </a:t>
            </a:r>
            <a:r>
              <a:rPr lang="es-419" dirty="0" err="1"/>
              <a:t>generation</a:t>
            </a:r>
            <a:r>
              <a:rPr lang="es-419" dirty="0"/>
              <a:t> HIV </a:t>
            </a:r>
            <a:r>
              <a:rPr lang="es-419" dirty="0" err="1"/>
              <a:t>rapid</a:t>
            </a:r>
            <a:r>
              <a:rPr lang="es-419" dirty="0"/>
              <a:t> test </a:t>
            </a:r>
            <a:r>
              <a:rPr lang="es-419" dirty="0" err="1"/>
              <a:t>were</a:t>
            </a:r>
            <a:r>
              <a:rPr lang="es-419" dirty="0"/>
              <a:t> </a:t>
            </a:r>
            <a:r>
              <a:rPr lang="es-419" dirty="0" err="1"/>
              <a:t>usedin</a:t>
            </a:r>
            <a:r>
              <a:rPr lang="es-419" dirty="0"/>
              <a:t> </a:t>
            </a:r>
            <a:r>
              <a:rPr lang="es-419" dirty="0" err="1"/>
              <a:t>Brazil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1898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At </a:t>
            </a:r>
            <a:r>
              <a:rPr lang="es-419" dirty="0" err="1"/>
              <a:t>enrolment</a:t>
            </a:r>
            <a:r>
              <a:rPr lang="es-419" dirty="0"/>
              <a:t>, </a:t>
            </a:r>
            <a:r>
              <a:rPr lang="es-419" dirty="0" err="1"/>
              <a:t>all</a:t>
            </a:r>
            <a:r>
              <a:rPr lang="es-419" dirty="0"/>
              <a:t> </a:t>
            </a:r>
            <a:r>
              <a:rPr lang="es-419" dirty="0" err="1"/>
              <a:t>participants</a:t>
            </a:r>
            <a:r>
              <a:rPr lang="es-419" dirty="0"/>
              <a:t> </a:t>
            </a:r>
            <a:r>
              <a:rPr lang="es-419" dirty="0" err="1"/>
              <a:t>self-reported</a:t>
            </a:r>
            <a:r>
              <a:rPr lang="es-419" dirty="0"/>
              <a:t> </a:t>
            </a:r>
            <a:r>
              <a:rPr lang="es-419" dirty="0" err="1"/>
              <a:t>information</a:t>
            </a:r>
            <a:r>
              <a:rPr lang="es-419" dirty="0"/>
              <a:t> </a:t>
            </a:r>
            <a:r>
              <a:rPr lang="es-419" dirty="0" err="1"/>
              <a:t>related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:</a:t>
            </a:r>
          </a:p>
          <a:p>
            <a:r>
              <a:rPr lang="es-419" dirty="0"/>
              <a:t>Potencial factos </a:t>
            </a:r>
            <a:r>
              <a:rPr lang="es-419" dirty="0" err="1"/>
              <a:t>associated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HIV </a:t>
            </a:r>
            <a:r>
              <a:rPr lang="es-419" dirty="0" err="1"/>
              <a:t>acquisition</a:t>
            </a:r>
            <a:r>
              <a:rPr lang="es-419" dirty="0"/>
              <a:t>, as </a:t>
            </a:r>
            <a:r>
              <a:rPr lang="es-419" dirty="0" err="1"/>
              <a:t>number</a:t>
            </a:r>
            <a:r>
              <a:rPr lang="es-419" dirty="0"/>
              <a:t> of sexual </a:t>
            </a:r>
            <a:r>
              <a:rPr lang="es-419" dirty="0" err="1"/>
              <a:t>partners</a:t>
            </a:r>
            <a:r>
              <a:rPr lang="es-419" dirty="0"/>
              <a:t>, </a:t>
            </a:r>
            <a:r>
              <a:rPr lang="es-419" dirty="0" err="1"/>
              <a:t>condomless</a:t>
            </a:r>
            <a:r>
              <a:rPr lang="es-419" dirty="0"/>
              <a:t> anal sex, </a:t>
            </a:r>
            <a:r>
              <a:rPr lang="es-419" dirty="0" err="1"/>
              <a:t>seroestatus</a:t>
            </a:r>
            <a:r>
              <a:rPr lang="es-419" dirty="0"/>
              <a:t> of sexual </a:t>
            </a:r>
            <a:r>
              <a:rPr lang="es-419" dirty="0" err="1"/>
              <a:t>partner</a:t>
            </a:r>
            <a:r>
              <a:rPr lang="es-419" dirty="0"/>
              <a:t>, </a:t>
            </a:r>
            <a:r>
              <a:rPr lang="es-419" dirty="0" err="1"/>
              <a:t>among</a:t>
            </a:r>
            <a:r>
              <a:rPr lang="es-419" dirty="0"/>
              <a:t>  </a:t>
            </a:r>
            <a:r>
              <a:rPr lang="es-419" dirty="0" err="1"/>
              <a:t>sti</a:t>
            </a:r>
            <a:r>
              <a:rPr lang="es-419" dirty="0"/>
              <a:t> in </a:t>
            </a:r>
            <a:r>
              <a:rPr lang="es-419" dirty="0" err="1"/>
              <a:t>the</a:t>
            </a:r>
            <a:r>
              <a:rPr lang="es-419" dirty="0"/>
              <a:t> las 6 </a:t>
            </a:r>
            <a:r>
              <a:rPr lang="es-419" dirty="0" err="1"/>
              <a:t>months</a:t>
            </a:r>
            <a:r>
              <a:rPr lang="es-419" dirty="0"/>
              <a:t> </a:t>
            </a:r>
            <a:r>
              <a:rPr lang="es-419" dirty="0" err="1"/>
              <a:t>others</a:t>
            </a:r>
            <a:r>
              <a:rPr lang="es-419" dirty="0"/>
              <a:t>. </a:t>
            </a:r>
            <a:r>
              <a:rPr lang="es-419" dirty="0" err="1"/>
              <a:t>Also</a:t>
            </a:r>
            <a:r>
              <a:rPr lang="es-419" dirty="0"/>
              <a:t> </a:t>
            </a:r>
            <a:r>
              <a:rPr lang="es-419" dirty="0" err="1"/>
              <a:t>usage</a:t>
            </a:r>
            <a:r>
              <a:rPr lang="es-419" dirty="0"/>
              <a:t> of post </a:t>
            </a:r>
            <a:r>
              <a:rPr lang="es-419" dirty="0" err="1"/>
              <a:t>exposure</a:t>
            </a:r>
            <a:r>
              <a:rPr lang="es-419" dirty="0"/>
              <a:t> </a:t>
            </a:r>
            <a:r>
              <a:rPr lang="es-419" dirty="0" err="1"/>
              <a:t>prophilaxis</a:t>
            </a:r>
            <a:r>
              <a:rPr lang="es-419" dirty="0"/>
              <a:t> in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last</a:t>
            </a:r>
            <a:r>
              <a:rPr lang="es-419" dirty="0"/>
              <a:t> 12 </a:t>
            </a:r>
            <a:r>
              <a:rPr lang="es-419" dirty="0" err="1"/>
              <a:t>months</a:t>
            </a:r>
            <a:r>
              <a:rPr lang="es-419" dirty="0"/>
              <a:t>, and </a:t>
            </a:r>
            <a:r>
              <a:rPr lang="es-419" dirty="0" err="1"/>
              <a:t>sighns</a:t>
            </a:r>
            <a:r>
              <a:rPr lang="es-419" dirty="0"/>
              <a:t> </a:t>
            </a:r>
            <a:r>
              <a:rPr lang="es-419" dirty="0" err="1"/>
              <a:t>or</a:t>
            </a:r>
            <a:r>
              <a:rPr lang="es-419" dirty="0"/>
              <a:t> </a:t>
            </a:r>
            <a:r>
              <a:rPr lang="es-419" dirty="0" err="1"/>
              <a:t>symptoms</a:t>
            </a:r>
            <a:r>
              <a:rPr lang="es-419" dirty="0"/>
              <a:t> </a:t>
            </a:r>
            <a:r>
              <a:rPr lang="es-419" dirty="0" err="1"/>
              <a:t>suggestive</a:t>
            </a:r>
            <a:r>
              <a:rPr lang="es-419" dirty="0"/>
              <a:t> of </a:t>
            </a:r>
            <a:r>
              <a:rPr lang="es-419" dirty="0" err="1"/>
              <a:t>accute</a:t>
            </a:r>
            <a:r>
              <a:rPr lang="es-419" dirty="0"/>
              <a:t> HIV </a:t>
            </a:r>
            <a:r>
              <a:rPr lang="es-419" dirty="0" err="1"/>
              <a:t>infection</a:t>
            </a:r>
            <a:r>
              <a:rPr lang="es-419" dirty="0"/>
              <a:t>.</a:t>
            </a:r>
          </a:p>
          <a:p>
            <a:r>
              <a:rPr lang="es-419" dirty="0" err="1"/>
              <a:t>Participants</a:t>
            </a:r>
            <a:r>
              <a:rPr lang="es-419" dirty="0"/>
              <a:t> </a:t>
            </a:r>
            <a:r>
              <a:rPr lang="es-419" dirty="0" err="1"/>
              <a:t>received</a:t>
            </a:r>
            <a:r>
              <a:rPr lang="es-419" dirty="0"/>
              <a:t> 30 </a:t>
            </a:r>
            <a:r>
              <a:rPr lang="es-419" dirty="0" err="1"/>
              <a:t>days</a:t>
            </a:r>
            <a:r>
              <a:rPr lang="es-419" dirty="0"/>
              <a:t> </a:t>
            </a:r>
            <a:r>
              <a:rPr lang="es-419" dirty="0" err="1"/>
              <a:t>pupply</a:t>
            </a:r>
            <a:r>
              <a:rPr lang="es-419" dirty="0"/>
              <a:t> of </a:t>
            </a:r>
            <a:r>
              <a:rPr lang="es-419" dirty="0" err="1"/>
              <a:t>prep</a:t>
            </a:r>
            <a:r>
              <a:rPr lang="es-419" dirty="0"/>
              <a:t> at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first</a:t>
            </a:r>
            <a:r>
              <a:rPr lang="es-419" dirty="0"/>
              <a:t> </a:t>
            </a:r>
            <a:r>
              <a:rPr lang="es-419" dirty="0" err="1"/>
              <a:t>visit</a:t>
            </a:r>
            <a:r>
              <a:rPr lang="es-419" dirty="0"/>
              <a:t>, after a </a:t>
            </a:r>
            <a:r>
              <a:rPr lang="es-419" dirty="0" err="1"/>
              <a:t>negative</a:t>
            </a:r>
            <a:r>
              <a:rPr lang="es-419" dirty="0"/>
              <a:t> HIV </a:t>
            </a:r>
            <a:r>
              <a:rPr lang="es-419" dirty="0" err="1"/>
              <a:t>rapid</a:t>
            </a:r>
            <a:r>
              <a:rPr lang="es-419" dirty="0"/>
              <a:t> test and no </a:t>
            </a:r>
            <a:r>
              <a:rPr lang="es-419" dirty="0" err="1"/>
              <a:t>other</a:t>
            </a:r>
            <a:r>
              <a:rPr lang="es-419" dirty="0"/>
              <a:t> exclusión criterio,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assure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minimal</a:t>
            </a:r>
            <a:r>
              <a:rPr lang="es-419" dirty="0"/>
              <a:t> </a:t>
            </a:r>
            <a:r>
              <a:rPr lang="es-419" dirty="0" err="1"/>
              <a:t>exposure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PrEP</a:t>
            </a:r>
            <a:r>
              <a:rPr lang="es-419" dirty="0"/>
              <a:t> </a:t>
            </a:r>
            <a:r>
              <a:rPr lang="es-419" dirty="0" err="1"/>
              <a:t>among</a:t>
            </a:r>
            <a:r>
              <a:rPr lang="es-419" dirty="0"/>
              <a:t> </a:t>
            </a:r>
            <a:r>
              <a:rPr lang="es-419" dirty="0" err="1"/>
              <a:t>individuals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</a:t>
            </a:r>
            <a:r>
              <a:rPr lang="es-419" dirty="0" err="1"/>
              <a:t>acute</a:t>
            </a:r>
            <a:r>
              <a:rPr lang="es-419" dirty="0"/>
              <a:t> HIV </a:t>
            </a:r>
            <a:r>
              <a:rPr lang="es-419" dirty="0" err="1"/>
              <a:t>infection</a:t>
            </a:r>
            <a:r>
              <a:rPr lang="es-419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22157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From January 2018 – May 2019, 5375 individuals were enrolled, </a:t>
            </a:r>
            <a:r>
              <a:rPr lang="es-419" sz="1200" dirty="0"/>
              <a:t>3452 </a:t>
            </a:r>
            <a:r>
              <a:rPr lang="en-US" sz="1200" dirty="0"/>
              <a:t>in Brazil, 743 in Mexico and 1180 in Peru.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20 individuals with AHI were identified (15 in brazil, 1 in Mexico and 4 in Peru).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Acute HIV incidence in the study was 0.37% with an confidence interval from 0.23% to 0.57%, the incidence by country is shown in the figure, where </a:t>
            </a:r>
            <a:r>
              <a:rPr lang="en-US" sz="1200" dirty="0" err="1"/>
              <a:t>brazol</a:t>
            </a:r>
            <a:r>
              <a:rPr lang="en-US" sz="1200" dirty="0"/>
              <a:t> has a point estimate of 0.43% with an confidence interval from 0.24% to 0.72%, for Mexico was 0.13% with a confidence interval from 0.03% to 0.75% and for Peru the point estimate is 0.34% and a confidence interval from 0.09% to 0.87%. </a:t>
            </a:r>
            <a:endParaRPr lang="es-419" sz="1200" dirty="0"/>
          </a:p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5700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In </a:t>
            </a:r>
            <a:r>
              <a:rPr lang="es-419" dirty="0" err="1"/>
              <a:t>regards</a:t>
            </a:r>
            <a:r>
              <a:rPr lang="es-419" dirty="0"/>
              <a:t> of </a:t>
            </a:r>
            <a:r>
              <a:rPr lang="es-419" dirty="0" err="1"/>
              <a:t>demografics</a:t>
            </a:r>
            <a:r>
              <a:rPr lang="es-419" dirty="0"/>
              <a:t> </a:t>
            </a:r>
            <a:r>
              <a:rPr lang="es-419" dirty="0" err="1"/>
              <a:t>characteristics</a:t>
            </a:r>
            <a:r>
              <a:rPr lang="es-419" dirty="0"/>
              <a:t>, </a:t>
            </a:r>
            <a:r>
              <a:rPr lang="es-419" dirty="0" err="1"/>
              <a:t>the</a:t>
            </a:r>
            <a:r>
              <a:rPr lang="es-419" dirty="0"/>
              <a:t> mean </a:t>
            </a:r>
            <a:r>
              <a:rPr lang="es-419" dirty="0" err="1"/>
              <a:t>age</a:t>
            </a:r>
            <a:r>
              <a:rPr lang="es-419" dirty="0"/>
              <a:t> </a:t>
            </a:r>
            <a:r>
              <a:rPr lang="es-419" dirty="0" err="1"/>
              <a:t>was</a:t>
            </a:r>
            <a:r>
              <a:rPr lang="es-419" dirty="0"/>
              <a:t> 26.8 </a:t>
            </a:r>
            <a:r>
              <a:rPr lang="es-419" dirty="0" err="1"/>
              <a:t>years</a:t>
            </a:r>
            <a:r>
              <a:rPr lang="es-419" dirty="0"/>
              <a:t>, 19 </a:t>
            </a:r>
            <a:r>
              <a:rPr lang="es-419" dirty="0" err="1"/>
              <a:t>out</a:t>
            </a:r>
            <a:r>
              <a:rPr lang="es-419" dirty="0"/>
              <a:t> of 20 </a:t>
            </a:r>
            <a:r>
              <a:rPr lang="es-419" dirty="0" err="1"/>
              <a:t>identified</a:t>
            </a:r>
            <a:r>
              <a:rPr lang="es-419" dirty="0"/>
              <a:t> </a:t>
            </a:r>
            <a:r>
              <a:rPr lang="es-419" dirty="0" err="1"/>
              <a:t>themselves</a:t>
            </a:r>
            <a:r>
              <a:rPr lang="es-419" dirty="0"/>
              <a:t> as MSM. And in </a:t>
            </a:r>
            <a:r>
              <a:rPr lang="es-419" dirty="0" err="1"/>
              <a:t>regards</a:t>
            </a:r>
            <a:r>
              <a:rPr lang="es-419" dirty="0"/>
              <a:t> of </a:t>
            </a:r>
            <a:r>
              <a:rPr lang="es-419" dirty="0" err="1"/>
              <a:t>sexula</a:t>
            </a:r>
            <a:r>
              <a:rPr lang="es-419" dirty="0"/>
              <a:t> </a:t>
            </a:r>
            <a:r>
              <a:rPr lang="es-419" dirty="0" err="1"/>
              <a:t>orientation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grat</a:t>
            </a:r>
            <a:r>
              <a:rPr lang="es-419" dirty="0"/>
              <a:t> </a:t>
            </a:r>
            <a:r>
              <a:rPr lang="es-419" dirty="0" err="1"/>
              <a:t>majority</a:t>
            </a:r>
            <a:r>
              <a:rPr lang="es-419" dirty="0"/>
              <a:t> </a:t>
            </a:r>
            <a:r>
              <a:rPr lang="es-419" dirty="0" err="1"/>
              <a:t>identify</a:t>
            </a:r>
            <a:r>
              <a:rPr lang="es-419" dirty="0"/>
              <a:t> </a:t>
            </a:r>
            <a:r>
              <a:rPr lang="es-419" dirty="0" err="1"/>
              <a:t>themselves</a:t>
            </a:r>
            <a:r>
              <a:rPr lang="es-419" dirty="0"/>
              <a:t> as </a:t>
            </a:r>
            <a:r>
              <a:rPr lang="es-419" dirty="0" err="1"/>
              <a:t>homosexuals</a:t>
            </a:r>
            <a:endParaRPr lang="es-419" dirty="0"/>
          </a:p>
          <a:p>
            <a:endParaRPr lang="es-419" dirty="0"/>
          </a:p>
          <a:p>
            <a:r>
              <a:rPr lang="es-419" dirty="0" err="1"/>
              <a:t>Only</a:t>
            </a:r>
            <a:r>
              <a:rPr lang="es-419" dirty="0"/>
              <a:t> </a:t>
            </a:r>
            <a:r>
              <a:rPr lang="es-419" dirty="0" err="1"/>
              <a:t>one</a:t>
            </a:r>
            <a:r>
              <a:rPr lang="es-419" dirty="0"/>
              <a:t> participan </a:t>
            </a:r>
            <a:r>
              <a:rPr lang="es-419" dirty="0" err="1"/>
              <a:t>reported</a:t>
            </a:r>
            <a:r>
              <a:rPr lang="es-419" dirty="0"/>
              <a:t> </a:t>
            </a:r>
            <a:r>
              <a:rPr lang="es-419" dirty="0" err="1"/>
              <a:t>acute</a:t>
            </a:r>
            <a:r>
              <a:rPr lang="es-419" dirty="0"/>
              <a:t> </a:t>
            </a:r>
            <a:r>
              <a:rPr lang="es-419" dirty="0" err="1"/>
              <a:t>infection</a:t>
            </a:r>
            <a:r>
              <a:rPr lang="es-419" dirty="0"/>
              <a:t> </a:t>
            </a:r>
            <a:r>
              <a:rPr lang="es-419" dirty="0" err="1"/>
              <a:t>symptom</a:t>
            </a:r>
            <a:r>
              <a:rPr lang="es-419" dirty="0"/>
              <a:t>, </a:t>
            </a:r>
            <a:r>
              <a:rPr lang="es-419" dirty="0" err="1"/>
              <a:t>but</a:t>
            </a:r>
            <a:r>
              <a:rPr lang="es-419" dirty="0"/>
              <a:t> at </a:t>
            </a:r>
            <a:r>
              <a:rPr lang="es-419" dirty="0" err="1"/>
              <a:t>the</a:t>
            </a:r>
            <a:r>
              <a:rPr lang="es-419" dirty="0"/>
              <a:t> medical </a:t>
            </a:r>
            <a:r>
              <a:rPr lang="es-419" dirty="0" err="1"/>
              <a:t>evaluation</a:t>
            </a:r>
            <a:r>
              <a:rPr lang="es-419" dirty="0"/>
              <a:t> </a:t>
            </a:r>
            <a:r>
              <a:rPr lang="es-419" dirty="0" err="1"/>
              <a:t>where</a:t>
            </a:r>
            <a:r>
              <a:rPr lang="es-419" dirty="0"/>
              <a:t> </a:t>
            </a:r>
            <a:r>
              <a:rPr lang="es-419" dirty="0" err="1"/>
              <a:t>not</a:t>
            </a:r>
            <a:r>
              <a:rPr lang="es-419" dirty="0"/>
              <a:t> </a:t>
            </a:r>
            <a:r>
              <a:rPr lang="es-419" dirty="0" err="1"/>
              <a:t>considered</a:t>
            </a:r>
            <a:r>
              <a:rPr lang="es-419" dirty="0"/>
              <a:t> as </a:t>
            </a:r>
            <a:r>
              <a:rPr lang="es-419" dirty="0" err="1"/>
              <a:t>related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acute</a:t>
            </a:r>
            <a:r>
              <a:rPr lang="es-419" dirty="0"/>
              <a:t> </a:t>
            </a:r>
            <a:r>
              <a:rPr lang="es-419" dirty="0" err="1"/>
              <a:t>infection</a:t>
            </a:r>
            <a:r>
              <a:rPr lang="es-419" dirty="0"/>
              <a:t> </a:t>
            </a:r>
            <a:r>
              <a:rPr lang="es-419" dirty="0" err="1"/>
              <a:t>symptoms</a:t>
            </a:r>
            <a:endParaRPr lang="es-419" dirty="0"/>
          </a:p>
          <a:p>
            <a:r>
              <a:rPr lang="es-419" dirty="0"/>
              <a:t>The median </a:t>
            </a:r>
            <a:r>
              <a:rPr lang="es-419" dirty="0" err="1"/>
              <a:t>number</a:t>
            </a:r>
            <a:r>
              <a:rPr lang="es-419" dirty="0"/>
              <a:t> of </a:t>
            </a:r>
            <a:r>
              <a:rPr lang="es-419" dirty="0" err="1"/>
              <a:t>day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</a:t>
            </a:r>
            <a:r>
              <a:rPr lang="es-419" dirty="0" err="1"/>
              <a:t>PrEP</a:t>
            </a:r>
            <a:r>
              <a:rPr lang="es-419" dirty="0"/>
              <a:t> </a:t>
            </a:r>
            <a:r>
              <a:rPr lang="es-419" dirty="0" err="1"/>
              <a:t>before</a:t>
            </a:r>
            <a:r>
              <a:rPr lang="es-419" dirty="0"/>
              <a:t> </a:t>
            </a:r>
            <a:r>
              <a:rPr lang="es-419" dirty="0" err="1"/>
              <a:t>discontinuation</a:t>
            </a:r>
            <a:r>
              <a:rPr lang="es-419" dirty="0"/>
              <a:t> </a:t>
            </a:r>
            <a:r>
              <a:rPr lang="es-419" dirty="0" err="1"/>
              <a:t>was</a:t>
            </a:r>
            <a:r>
              <a:rPr lang="es-419" dirty="0"/>
              <a:t> 28, </a:t>
            </a:r>
            <a:r>
              <a:rPr lang="es-419" dirty="0" err="1"/>
              <a:t>we</a:t>
            </a:r>
            <a:r>
              <a:rPr lang="es-419" dirty="0"/>
              <a:t> </a:t>
            </a:r>
            <a:r>
              <a:rPr lang="es-419" dirty="0" err="1"/>
              <a:t>have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mention</a:t>
            </a:r>
            <a:r>
              <a:rPr lang="es-419" dirty="0"/>
              <a:t> </a:t>
            </a:r>
            <a:r>
              <a:rPr lang="es-419" dirty="0" err="1"/>
              <a:t>that</a:t>
            </a:r>
            <a:r>
              <a:rPr lang="es-419" dirty="0"/>
              <a:t> once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result</a:t>
            </a:r>
            <a:r>
              <a:rPr lang="es-419" dirty="0"/>
              <a:t> of viral load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reported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team</a:t>
            </a:r>
            <a:r>
              <a:rPr lang="es-419" dirty="0"/>
              <a:t>, </a:t>
            </a:r>
            <a:r>
              <a:rPr lang="es-419" dirty="0" err="1"/>
              <a:t>they</a:t>
            </a:r>
            <a:r>
              <a:rPr lang="es-419" dirty="0"/>
              <a:t> try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cntact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person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stop </a:t>
            </a:r>
            <a:r>
              <a:rPr lang="es-419" dirty="0" err="1"/>
              <a:t>PrEP</a:t>
            </a:r>
            <a:r>
              <a:rPr lang="es-419" dirty="0"/>
              <a:t> as son as posible, </a:t>
            </a:r>
            <a:r>
              <a:rPr lang="es-419" dirty="0" err="1"/>
              <a:t>but</a:t>
            </a:r>
            <a:r>
              <a:rPr lang="es-419" dirty="0"/>
              <a:t> </a:t>
            </a:r>
            <a:r>
              <a:rPr lang="es-419" dirty="0" err="1"/>
              <a:t>patient</a:t>
            </a:r>
            <a:r>
              <a:rPr lang="es-419" dirty="0"/>
              <a:t> </a:t>
            </a:r>
            <a:r>
              <a:rPr lang="es-419" dirty="0" err="1"/>
              <a:t>not</a:t>
            </a:r>
            <a:r>
              <a:rPr lang="es-419" dirty="0"/>
              <a:t> </a:t>
            </a:r>
            <a:r>
              <a:rPr lang="es-419" dirty="0" err="1"/>
              <a:t>necesarily</a:t>
            </a:r>
            <a:r>
              <a:rPr lang="es-419" dirty="0"/>
              <a:t> come back </a:t>
            </a:r>
            <a:r>
              <a:rPr lang="es-419" dirty="0" err="1"/>
              <a:t>before</a:t>
            </a:r>
            <a:r>
              <a:rPr lang="es-419" dirty="0"/>
              <a:t> </a:t>
            </a:r>
            <a:r>
              <a:rPr lang="es-419" dirty="0" err="1"/>
              <a:t>day</a:t>
            </a:r>
            <a:r>
              <a:rPr lang="es-419" dirty="0"/>
              <a:t> 30 after </a:t>
            </a:r>
            <a:r>
              <a:rPr lang="es-419" dirty="0" err="1"/>
              <a:t>dispensation</a:t>
            </a:r>
            <a:r>
              <a:rPr lang="es-419" dirty="0"/>
              <a:t>.</a:t>
            </a:r>
          </a:p>
          <a:p>
            <a:r>
              <a:rPr lang="es-419" dirty="0" err="1"/>
              <a:t>From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20 </a:t>
            </a:r>
            <a:r>
              <a:rPr lang="es-419" dirty="0" err="1"/>
              <a:t>seroconverters</a:t>
            </a:r>
            <a:r>
              <a:rPr lang="es-419" dirty="0"/>
              <a:t> 15 </a:t>
            </a:r>
            <a:r>
              <a:rPr lang="es-419" dirty="0" err="1"/>
              <a:t>have</a:t>
            </a:r>
            <a:r>
              <a:rPr lang="es-419" dirty="0"/>
              <a:t> </a:t>
            </a:r>
            <a:r>
              <a:rPr lang="es-419" dirty="0" err="1"/>
              <a:t>initiated</a:t>
            </a:r>
            <a:r>
              <a:rPr lang="es-419" dirty="0"/>
              <a:t> ART after </a:t>
            </a:r>
            <a:r>
              <a:rPr lang="es-419" dirty="0" err="1"/>
              <a:t>PrEP</a:t>
            </a:r>
            <a:r>
              <a:rPr lang="es-419" dirty="0"/>
              <a:t> </a:t>
            </a:r>
            <a:r>
              <a:rPr lang="es-419" dirty="0" err="1"/>
              <a:t>discontinuation</a:t>
            </a:r>
            <a:r>
              <a:rPr lang="es-419" dirty="0"/>
              <a:t> and </a:t>
            </a:r>
            <a:r>
              <a:rPr lang="es-419" dirty="0" err="1"/>
              <a:t>the</a:t>
            </a:r>
            <a:r>
              <a:rPr lang="es-419" dirty="0"/>
              <a:t> median </a:t>
            </a:r>
            <a:r>
              <a:rPr lang="es-419" dirty="0" err="1"/>
              <a:t>number</a:t>
            </a:r>
            <a:r>
              <a:rPr lang="es-419" dirty="0"/>
              <a:t> of </a:t>
            </a:r>
            <a:r>
              <a:rPr lang="es-419" dirty="0" err="1"/>
              <a:t>daysto</a:t>
            </a:r>
            <a:r>
              <a:rPr lang="es-419" dirty="0"/>
              <a:t> </a:t>
            </a:r>
            <a:r>
              <a:rPr lang="es-419" dirty="0" err="1"/>
              <a:t>start</a:t>
            </a:r>
            <a:r>
              <a:rPr lang="es-419" dirty="0"/>
              <a:t> ART </a:t>
            </a:r>
            <a:r>
              <a:rPr lang="es-419" dirty="0" err="1"/>
              <a:t>was</a:t>
            </a:r>
            <a:r>
              <a:rPr lang="es-419" dirty="0"/>
              <a:t> </a:t>
            </a:r>
            <a:r>
              <a:rPr lang="es-419" dirty="0" err="1"/>
              <a:t>zero</a:t>
            </a:r>
            <a:r>
              <a:rPr lang="es-419" dirty="0"/>
              <a:t>, in </a:t>
            </a:r>
            <a:r>
              <a:rPr lang="es-419" dirty="0" err="1"/>
              <a:t>other</a:t>
            </a:r>
            <a:r>
              <a:rPr lang="es-419" dirty="0"/>
              <a:t> </a:t>
            </a:r>
            <a:r>
              <a:rPr lang="es-419" dirty="0" err="1"/>
              <a:t>words</a:t>
            </a:r>
            <a:r>
              <a:rPr lang="es-419" dirty="0"/>
              <a:t> </a:t>
            </a:r>
            <a:r>
              <a:rPr lang="es-419" dirty="0" err="1"/>
              <a:t>they</a:t>
            </a:r>
            <a:r>
              <a:rPr lang="es-419" dirty="0"/>
              <a:t> </a:t>
            </a:r>
            <a:r>
              <a:rPr lang="es-419" dirty="0" err="1"/>
              <a:t>initated</a:t>
            </a:r>
            <a:r>
              <a:rPr lang="es-419" dirty="0"/>
              <a:t> ART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same</a:t>
            </a:r>
            <a:r>
              <a:rPr lang="es-419" dirty="0"/>
              <a:t> </a:t>
            </a:r>
            <a:r>
              <a:rPr lang="es-419" dirty="0" err="1"/>
              <a:t>day</a:t>
            </a:r>
            <a:r>
              <a:rPr lang="es-419" dirty="0"/>
              <a:t> </a:t>
            </a:r>
            <a:r>
              <a:rPr lang="es-419" dirty="0" err="1"/>
              <a:t>PrEP</a:t>
            </a:r>
            <a:r>
              <a:rPr lang="es-419" dirty="0"/>
              <a:t> </a:t>
            </a:r>
            <a:r>
              <a:rPr lang="es-419" dirty="0" err="1"/>
              <a:t>was</a:t>
            </a:r>
            <a:r>
              <a:rPr lang="es-419" dirty="0"/>
              <a:t> </a:t>
            </a:r>
            <a:r>
              <a:rPr lang="es-419" dirty="0" err="1"/>
              <a:t>discontinue</a:t>
            </a:r>
            <a:r>
              <a:rPr lang="es-419" dirty="0"/>
              <a:t>.  75% of </a:t>
            </a:r>
            <a:r>
              <a:rPr lang="es-419" dirty="0" err="1"/>
              <a:t>those</a:t>
            </a:r>
            <a:r>
              <a:rPr lang="es-419" dirty="0"/>
              <a:t> </a:t>
            </a:r>
            <a:r>
              <a:rPr lang="es-419" dirty="0" err="1"/>
              <a:t>who</a:t>
            </a:r>
            <a:r>
              <a:rPr lang="es-419" dirty="0"/>
              <a:t> </a:t>
            </a:r>
            <a:r>
              <a:rPr lang="es-419" dirty="0" err="1"/>
              <a:t>initiated</a:t>
            </a:r>
            <a:r>
              <a:rPr lang="es-419" dirty="0"/>
              <a:t> ART </a:t>
            </a:r>
            <a:r>
              <a:rPr lang="es-419" dirty="0" err="1"/>
              <a:t>did</a:t>
            </a:r>
            <a:r>
              <a:rPr lang="es-419" dirty="0"/>
              <a:t> in </a:t>
            </a:r>
            <a:r>
              <a:rPr lang="es-419" dirty="0" err="1"/>
              <a:t>one</a:t>
            </a:r>
            <a:r>
              <a:rPr lang="es-419" dirty="0"/>
              <a:t> </a:t>
            </a:r>
            <a:r>
              <a:rPr lang="es-419" dirty="0" err="1"/>
              <a:t>day</a:t>
            </a:r>
            <a:r>
              <a:rPr lang="es-419" dirty="0"/>
              <a:t> </a:t>
            </a:r>
            <a:r>
              <a:rPr lang="es-419" dirty="0" err="1"/>
              <a:t>or</a:t>
            </a:r>
            <a:r>
              <a:rPr lang="es-419" dirty="0"/>
              <a:t> les after </a:t>
            </a:r>
            <a:r>
              <a:rPr lang="es-419" dirty="0" err="1"/>
              <a:t>discontinuation</a:t>
            </a:r>
            <a:r>
              <a:rPr lang="es-419" dirty="0"/>
              <a:t>.</a:t>
            </a:r>
          </a:p>
          <a:p>
            <a:r>
              <a:rPr lang="es-419" dirty="0"/>
              <a:t>Viral load </a:t>
            </a:r>
            <a:r>
              <a:rPr lang="es-419" dirty="0" err="1"/>
              <a:t>only</a:t>
            </a:r>
            <a:r>
              <a:rPr lang="es-419" dirty="0"/>
              <a:t> </a:t>
            </a:r>
            <a:r>
              <a:rPr lang="es-419" dirty="0" err="1"/>
              <a:t>could</a:t>
            </a:r>
            <a:r>
              <a:rPr lang="es-419" dirty="0"/>
              <a:t> be </a:t>
            </a:r>
            <a:r>
              <a:rPr lang="es-419" dirty="0" err="1"/>
              <a:t>perfomed</a:t>
            </a:r>
            <a:r>
              <a:rPr lang="es-419" dirty="0"/>
              <a:t> </a:t>
            </a:r>
            <a:r>
              <a:rPr lang="es-419" dirty="0" err="1"/>
              <a:t>on</a:t>
            </a:r>
            <a:r>
              <a:rPr lang="es-419" dirty="0"/>
              <a:t> 16 cases and </a:t>
            </a:r>
            <a:r>
              <a:rPr lang="es-419" dirty="0" err="1"/>
              <a:t>it</a:t>
            </a:r>
            <a:r>
              <a:rPr lang="es-419" dirty="0"/>
              <a:t> </a:t>
            </a:r>
            <a:r>
              <a:rPr lang="es-419" dirty="0" err="1"/>
              <a:t>varied</a:t>
            </a:r>
            <a:r>
              <a:rPr lang="es-419" dirty="0"/>
              <a:t> </a:t>
            </a:r>
            <a:r>
              <a:rPr lang="es-419" dirty="0" err="1"/>
              <a:t>widely</a:t>
            </a:r>
            <a:r>
              <a:rPr lang="es-419" dirty="0"/>
              <a:t> as can be </a:t>
            </a:r>
            <a:r>
              <a:rPr lang="es-419" dirty="0" err="1"/>
              <a:t>seen</a:t>
            </a:r>
            <a:r>
              <a:rPr lang="es-419" dirty="0"/>
              <a:t> in </a:t>
            </a:r>
            <a:r>
              <a:rPr lang="es-419" dirty="0" err="1"/>
              <a:t>the</a:t>
            </a:r>
            <a:r>
              <a:rPr lang="es-419" dirty="0"/>
              <a:t> table.</a:t>
            </a:r>
          </a:p>
          <a:p>
            <a:r>
              <a:rPr lang="es-419" dirty="0"/>
              <a:t>In </a:t>
            </a:r>
            <a:r>
              <a:rPr lang="es-419" dirty="0" err="1"/>
              <a:t>relatio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genotyping</a:t>
            </a:r>
            <a:r>
              <a:rPr lang="es-419" dirty="0"/>
              <a:t>, </a:t>
            </a:r>
            <a:r>
              <a:rPr lang="es-419" dirty="0" err="1"/>
              <a:t>only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available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12 cases and </a:t>
            </a:r>
            <a:r>
              <a:rPr lang="es-419" dirty="0" err="1"/>
              <a:t>there</a:t>
            </a:r>
            <a:r>
              <a:rPr lang="es-419" dirty="0"/>
              <a:t> </a:t>
            </a:r>
            <a:r>
              <a:rPr lang="es-419" dirty="0" err="1"/>
              <a:t>were</a:t>
            </a:r>
            <a:r>
              <a:rPr lang="es-419" dirty="0"/>
              <a:t> no K65 </a:t>
            </a:r>
            <a:r>
              <a:rPr lang="es-419" dirty="0" err="1"/>
              <a:t>mutation</a:t>
            </a:r>
            <a:r>
              <a:rPr lang="es-419" dirty="0"/>
              <a:t>, </a:t>
            </a:r>
            <a:r>
              <a:rPr lang="es-419" dirty="0" err="1"/>
              <a:t>that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associated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TDF </a:t>
            </a:r>
            <a:r>
              <a:rPr lang="es-419" dirty="0" err="1"/>
              <a:t>resistance</a:t>
            </a:r>
            <a:r>
              <a:rPr lang="es-419" dirty="0"/>
              <a:t>.  3 cases of M184V/I </a:t>
            </a:r>
            <a:r>
              <a:rPr lang="es-419" dirty="0" err="1"/>
              <a:t>were</a:t>
            </a:r>
            <a:r>
              <a:rPr lang="es-419" dirty="0"/>
              <a:t> </a:t>
            </a:r>
            <a:r>
              <a:rPr lang="es-419" dirty="0" err="1"/>
              <a:t>detected</a:t>
            </a:r>
            <a:r>
              <a:rPr lang="es-419" dirty="0"/>
              <a:t>, </a:t>
            </a:r>
            <a:r>
              <a:rPr lang="es-419" dirty="0" err="1"/>
              <a:t>that</a:t>
            </a:r>
            <a:r>
              <a:rPr lang="es-419" dirty="0"/>
              <a:t> </a:t>
            </a:r>
            <a:r>
              <a:rPr lang="es-419" dirty="0" err="1"/>
              <a:t>is</a:t>
            </a:r>
            <a:r>
              <a:rPr lang="es-419" dirty="0"/>
              <a:t> </a:t>
            </a:r>
            <a:r>
              <a:rPr lang="es-419" dirty="0" err="1"/>
              <a:t>associated</a:t>
            </a:r>
            <a:r>
              <a:rPr lang="es-419" dirty="0"/>
              <a:t>  </a:t>
            </a:r>
            <a:r>
              <a:rPr lang="es-419" dirty="0" err="1"/>
              <a:t>to</a:t>
            </a:r>
            <a:r>
              <a:rPr lang="es-419" dirty="0"/>
              <a:t> 3TC/FTC </a:t>
            </a:r>
            <a:r>
              <a:rPr lang="es-419" dirty="0" err="1"/>
              <a:t>resistance</a:t>
            </a:r>
            <a:r>
              <a:rPr lang="es-419" dirty="0"/>
              <a:t> </a:t>
            </a:r>
            <a:r>
              <a:rPr lang="es-419" dirty="0" err="1"/>
              <a:t>but</a:t>
            </a:r>
            <a:r>
              <a:rPr lang="es-419" dirty="0"/>
              <a:t> </a:t>
            </a:r>
            <a:r>
              <a:rPr lang="es-419" dirty="0" err="1"/>
              <a:t>also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</a:t>
            </a:r>
            <a:r>
              <a:rPr lang="es-419" dirty="0" err="1"/>
              <a:t>increase</a:t>
            </a:r>
            <a:r>
              <a:rPr lang="es-419" dirty="0"/>
              <a:t> </a:t>
            </a:r>
            <a:r>
              <a:rPr lang="es-419" dirty="0" err="1"/>
              <a:t>susceptibility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AZT and TDF.</a:t>
            </a:r>
          </a:p>
          <a:p>
            <a:r>
              <a:rPr lang="es-419" dirty="0" err="1"/>
              <a:t>All</a:t>
            </a:r>
            <a:r>
              <a:rPr lang="es-419" dirty="0"/>
              <a:t> cases </a:t>
            </a:r>
            <a:r>
              <a:rPr lang="es-419" dirty="0" err="1"/>
              <a:t>with</a:t>
            </a:r>
            <a:r>
              <a:rPr lang="es-419" dirty="0"/>
              <a:t> </a:t>
            </a:r>
            <a:r>
              <a:rPr lang="es-419" dirty="0" err="1"/>
              <a:t>major</a:t>
            </a:r>
            <a:r>
              <a:rPr lang="es-419" dirty="0"/>
              <a:t> </a:t>
            </a:r>
            <a:r>
              <a:rPr lang="es-419" dirty="0" err="1"/>
              <a:t>mutations</a:t>
            </a:r>
            <a:r>
              <a:rPr lang="es-419" dirty="0"/>
              <a:t> </a:t>
            </a:r>
            <a:r>
              <a:rPr lang="es-419" dirty="0" err="1"/>
              <a:t>came</a:t>
            </a:r>
            <a:r>
              <a:rPr lang="es-419" dirty="0"/>
              <a:t> </a:t>
            </a:r>
            <a:r>
              <a:rPr lang="es-419" dirty="0" err="1"/>
              <a:t>from</a:t>
            </a:r>
            <a:r>
              <a:rPr lang="es-419" dirty="0"/>
              <a:t> </a:t>
            </a:r>
            <a:r>
              <a:rPr lang="es-419" dirty="0" err="1"/>
              <a:t>brazil</a:t>
            </a:r>
            <a:r>
              <a:rPr lang="es-419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651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419" dirty="0"/>
              <a:t>In </a:t>
            </a:r>
            <a:r>
              <a:rPr lang="es-419" dirty="0" err="1"/>
              <a:t>regards</a:t>
            </a:r>
            <a:r>
              <a:rPr lang="es-419" dirty="0"/>
              <a:t> of sexual </a:t>
            </a:r>
            <a:r>
              <a:rPr lang="es-419" dirty="0" err="1"/>
              <a:t>risk</a:t>
            </a:r>
            <a:r>
              <a:rPr lang="es-419" dirty="0"/>
              <a:t> </a:t>
            </a:r>
            <a:r>
              <a:rPr lang="es-419" dirty="0" err="1"/>
              <a:t>behaviours</a:t>
            </a:r>
            <a:r>
              <a:rPr lang="es-419" dirty="0"/>
              <a:t>, </a:t>
            </a:r>
            <a:r>
              <a:rPr lang="es-419" dirty="0" err="1"/>
              <a:t>we</a:t>
            </a:r>
            <a:r>
              <a:rPr lang="es-419" dirty="0"/>
              <a:t> </a:t>
            </a:r>
            <a:r>
              <a:rPr lang="es-419" dirty="0" err="1"/>
              <a:t>have</a:t>
            </a:r>
            <a:r>
              <a:rPr lang="es-419" dirty="0"/>
              <a:t>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say</a:t>
            </a:r>
            <a:r>
              <a:rPr lang="es-419" dirty="0"/>
              <a:t> </a:t>
            </a:r>
            <a:r>
              <a:rPr lang="es-419" dirty="0" err="1"/>
              <a:t>thta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median </a:t>
            </a:r>
            <a:r>
              <a:rPr lang="es-419" dirty="0" err="1"/>
              <a:t>number</a:t>
            </a:r>
            <a:r>
              <a:rPr lang="es-419" dirty="0"/>
              <a:t> of sex </a:t>
            </a:r>
            <a:r>
              <a:rPr lang="es-419" dirty="0" err="1"/>
              <a:t>partners</a:t>
            </a:r>
            <a:r>
              <a:rPr lang="es-419" dirty="0"/>
              <a:t> </a:t>
            </a:r>
            <a:r>
              <a:rPr lang="es-419" dirty="0" err="1"/>
              <a:t>was</a:t>
            </a:r>
            <a:r>
              <a:rPr lang="es-419" dirty="0"/>
              <a:t> 7, 45% of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reported</a:t>
            </a:r>
            <a:r>
              <a:rPr lang="es-419" dirty="0"/>
              <a:t> </a:t>
            </a:r>
            <a:r>
              <a:rPr lang="es-419" dirty="0" err="1"/>
              <a:t>using</a:t>
            </a:r>
            <a:r>
              <a:rPr lang="es-419" dirty="0"/>
              <a:t> </a:t>
            </a:r>
            <a:r>
              <a:rPr lang="es-419" dirty="0" err="1"/>
              <a:t>condoms</a:t>
            </a:r>
            <a:r>
              <a:rPr lang="es-419" dirty="0"/>
              <a:t> more </a:t>
            </a:r>
            <a:r>
              <a:rPr lang="es-419" dirty="0" err="1"/>
              <a:t>than</a:t>
            </a:r>
            <a:r>
              <a:rPr lang="es-419" dirty="0"/>
              <a:t> </a:t>
            </a:r>
            <a:r>
              <a:rPr lang="es-419" dirty="0" err="1"/>
              <a:t>half</a:t>
            </a:r>
            <a:r>
              <a:rPr lang="es-419" dirty="0"/>
              <a:t> of </a:t>
            </a:r>
            <a:r>
              <a:rPr lang="es-419" dirty="0" err="1"/>
              <a:t>the</a:t>
            </a:r>
            <a:r>
              <a:rPr lang="es-419" dirty="0"/>
              <a:t> time </a:t>
            </a:r>
            <a:r>
              <a:rPr lang="es-419" dirty="0" err="1"/>
              <a:t>but</a:t>
            </a:r>
            <a:r>
              <a:rPr lang="es-419" dirty="0"/>
              <a:t> </a:t>
            </a:r>
            <a:r>
              <a:rPr lang="es-419" dirty="0" err="1"/>
              <a:t>not</a:t>
            </a:r>
            <a:r>
              <a:rPr lang="es-419" dirty="0"/>
              <a:t> </a:t>
            </a:r>
            <a:r>
              <a:rPr lang="es-419" dirty="0" err="1"/>
              <a:t>always</a:t>
            </a:r>
            <a:r>
              <a:rPr lang="es-419" dirty="0"/>
              <a:t>, 50% </a:t>
            </a:r>
            <a:r>
              <a:rPr lang="es-419" dirty="0" err="1"/>
              <a:t>reported</a:t>
            </a:r>
            <a:r>
              <a:rPr lang="es-419" dirty="0"/>
              <a:t> </a:t>
            </a:r>
            <a:r>
              <a:rPr lang="es-419" dirty="0" err="1"/>
              <a:t>from</a:t>
            </a:r>
            <a:r>
              <a:rPr lang="es-419" dirty="0"/>
              <a:t> </a:t>
            </a:r>
            <a:r>
              <a:rPr lang="es-419" dirty="0" err="1"/>
              <a:t>half</a:t>
            </a:r>
            <a:r>
              <a:rPr lang="es-419" dirty="0"/>
              <a:t> of </a:t>
            </a:r>
            <a:r>
              <a:rPr lang="es-419" dirty="0" err="1"/>
              <a:t>the</a:t>
            </a:r>
            <a:r>
              <a:rPr lang="es-419" dirty="0"/>
              <a:t> time </a:t>
            </a:r>
            <a:r>
              <a:rPr lang="es-419" dirty="0" err="1"/>
              <a:t>to</a:t>
            </a:r>
            <a:r>
              <a:rPr lang="es-419" dirty="0"/>
              <a:t> </a:t>
            </a:r>
            <a:r>
              <a:rPr lang="es-419" dirty="0" err="1"/>
              <a:t>never</a:t>
            </a:r>
            <a:r>
              <a:rPr lang="es-419" dirty="0"/>
              <a:t> </a:t>
            </a:r>
            <a:r>
              <a:rPr lang="es-419" dirty="0" err="1"/>
              <a:t>using</a:t>
            </a:r>
            <a:r>
              <a:rPr lang="es-419" dirty="0"/>
              <a:t> </a:t>
            </a:r>
            <a:r>
              <a:rPr lang="es-419" dirty="0" err="1"/>
              <a:t>condoms</a:t>
            </a:r>
            <a:r>
              <a:rPr lang="es-419" dirty="0"/>
              <a:t>. </a:t>
            </a:r>
            <a:r>
              <a:rPr lang="es-419" dirty="0" err="1"/>
              <a:t>Only</a:t>
            </a:r>
            <a:r>
              <a:rPr lang="es-419" dirty="0"/>
              <a:t> </a:t>
            </a:r>
            <a:r>
              <a:rPr lang="es-419" dirty="0" err="1"/>
              <a:t>one</a:t>
            </a:r>
            <a:r>
              <a:rPr lang="es-419" dirty="0"/>
              <a:t> of </a:t>
            </a:r>
            <a:r>
              <a:rPr lang="es-419" dirty="0" err="1"/>
              <a:t>them</a:t>
            </a:r>
            <a:r>
              <a:rPr lang="es-419" dirty="0"/>
              <a:t> has </a:t>
            </a:r>
            <a:r>
              <a:rPr lang="es-419" dirty="0" err="1"/>
              <a:t>reported</a:t>
            </a:r>
            <a:r>
              <a:rPr lang="es-419" dirty="0"/>
              <a:t> </a:t>
            </a:r>
            <a:r>
              <a:rPr lang="es-419" dirty="0" err="1"/>
              <a:t>using</a:t>
            </a:r>
            <a:r>
              <a:rPr lang="es-419" dirty="0"/>
              <a:t> </a:t>
            </a:r>
            <a:r>
              <a:rPr lang="es-419" dirty="0" err="1"/>
              <a:t>condoms</a:t>
            </a:r>
            <a:r>
              <a:rPr lang="es-419" dirty="0"/>
              <a:t> </a:t>
            </a:r>
            <a:r>
              <a:rPr lang="es-419" dirty="0" err="1"/>
              <a:t>always</a:t>
            </a:r>
            <a:r>
              <a:rPr lang="es-419" dirty="0"/>
              <a:t>.</a:t>
            </a:r>
          </a:p>
          <a:p>
            <a:r>
              <a:rPr lang="es-419" dirty="0"/>
              <a:t>80% of </a:t>
            </a:r>
            <a:r>
              <a:rPr lang="es-419" dirty="0" err="1"/>
              <a:t>them</a:t>
            </a:r>
            <a:r>
              <a:rPr lang="es-419" dirty="0"/>
              <a:t> </a:t>
            </a:r>
            <a:r>
              <a:rPr lang="es-419" dirty="0" err="1"/>
              <a:t>reported</a:t>
            </a:r>
            <a:r>
              <a:rPr lang="es-419" dirty="0"/>
              <a:t> </a:t>
            </a:r>
            <a:r>
              <a:rPr lang="es-419" dirty="0" err="1"/>
              <a:t>insertive</a:t>
            </a:r>
            <a:r>
              <a:rPr lang="es-419" dirty="0"/>
              <a:t> and </a:t>
            </a:r>
            <a:r>
              <a:rPr lang="es-419" dirty="0" err="1"/>
              <a:t>receptive</a:t>
            </a:r>
            <a:r>
              <a:rPr lang="es-419" dirty="0"/>
              <a:t> </a:t>
            </a:r>
            <a:r>
              <a:rPr lang="es-419" dirty="0" err="1"/>
              <a:t>annal</a:t>
            </a:r>
            <a:r>
              <a:rPr lang="es-419" dirty="0"/>
              <a:t> </a:t>
            </a:r>
            <a:r>
              <a:rPr lang="es-419" dirty="0" err="1"/>
              <a:t>intercouse</a:t>
            </a:r>
            <a:r>
              <a:rPr lang="es-419" dirty="0"/>
              <a:t>  </a:t>
            </a:r>
            <a:r>
              <a:rPr lang="es-419" dirty="0" err="1"/>
              <a:t>without</a:t>
            </a:r>
            <a:r>
              <a:rPr lang="es-419" dirty="0"/>
              <a:t> </a:t>
            </a:r>
            <a:r>
              <a:rPr lang="es-419" dirty="0" err="1"/>
              <a:t>condoms</a:t>
            </a:r>
            <a:r>
              <a:rPr lang="es-419" dirty="0"/>
              <a:t> and </a:t>
            </a:r>
            <a:r>
              <a:rPr lang="es-419" dirty="0" err="1"/>
              <a:t>equal</a:t>
            </a:r>
            <a:r>
              <a:rPr lang="es-419" dirty="0"/>
              <a:t> </a:t>
            </a:r>
            <a:r>
              <a:rPr lang="es-419" dirty="0" err="1"/>
              <a:t>proportion</a:t>
            </a:r>
            <a:r>
              <a:rPr lang="es-419" dirty="0"/>
              <a:t> sex </a:t>
            </a:r>
            <a:r>
              <a:rPr lang="es-419" dirty="0" err="1"/>
              <a:t>with</a:t>
            </a:r>
            <a:r>
              <a:rPr lang="es-419" dirty="0"/>
              <a:t> a </a:t>
            </a:r>
            <a:r>
              <a:rPr lang="es-419" dirty="0" err="1"/>
              <a:t>person</a:t>
            </a:r>
            <a:r>
              <a:rPr lang="es-419" dirty="0"/>
              <a:t> </a:t>
            </a:r>
            <a:r>
              <a:rPr lang="es-419" dirty="0" err="1"/>
              <a:t>with</a:t>
            </a:r>
            <a:r>
              <a:rPr lang="es-419" dirty="0"/>
              <a:t> </a:t>
            </a:r>
            <a:r>
              <a:rPr lang="es-419" dirty="0" err="1"/>
              <a:t>unknown</a:t>
            </a:r>
            <a:r>
              <a:rPr lang="es-419" dirty="0"/>
              <a:t> </a:t>
            </a:r>
            <a:r>
              <a:rPr lang="es-419" dirty="0" err="1"/>
              <a:t>serostatus</a:t>
            </a:r>
            <a:r>
              <a:rPr lang="es-419" dirty="0"/>
              <a:t>.</a:t>
            </a:r>
          </a:p>
          <a:p>
            <a:r>
              <a:rPr lang="es-419" dirty="0" err="1"/>
              <a:t>Only</a:t>
            </a:r>
            <a:r>
              <a:rPr lang="es-419" dirty="0"/>
              <a:t> 2 </a:t>
            </a:r>
            <a:r>
              <a:rPr lang="es-419" dirty="0" err="1"/>
              <a:t>persons</a:t>
            </a:r>
            <a:r>
              <a:rPr lang="es-419" dirty="0"/>
              <a:t> </a:t>
            </a:r>
            <a:r>
              <a:rPr lang="es-419" dirty="0" err="1"/>
              <a:t>reported</a:t>
            </a:r>
            <a:r>
              <a:rPr lang="es-419" dirty="0"/>
              <a:t> </a:t>
            </a:r>
            <a:r>
              <a:rPr lang="es-419" dirty="0" err="1"/>
              <a:t>transactional</a:t>
            </a:r>
            <a:r>
              <a:rPr lang="es-419" dirty="0"/>
              <a:t> sex.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6790E-BBE4-44B8-9C96-E7EA15338D82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835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11" Type="http://schemas.openxmlformats.org/officeDocument/2006/relationships/image" Target="../media/image6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0218-6CFF-40B3-B64D-0AB95FDA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(3)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1453A8C-44FF-4DFD-BE08-0C2CB5493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050780"/>
              </p:ext>
            </p:extLst>
          </p:nvPr>
        </p:nvGraphicFramePr>
        <p:xfrm>
          <a:off x="590567" y="1538737"/>
          <a:ext cx="4975629" cy="324442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85322">
                  <a:extLst>
                    <a:ext uri="{9D8B030D-6E8A-4147-A177-3AD203B41FA5}">
                      <a16:colId xmlns:a16="http://schemas.microsoft.com/office/drawing/2014/main" val="501109859"/>
                    </a:ext>
                  </a:extLst>
                </a:gridCol>
                <a:gridCol w="2190307">
                  <a:extLst>
                    <a:ext uri="{9D8B030D-6E8A-4147-A177-3AD203B41FA5}">
                      <a16:colId xmlns:a16="http://schemas.microsoft.com/office/drawing/2014/main" val="245786856"/>
                    </a:ext>
                  </a:extLst>
                </a:gridCol>
              </a:tblGrid>
              <a:tr h="372049">
                <a:tc>
                  <a:txBody>
                    <a:bodyPr/>
                    <a:lstStyle/>
                    <a:p>
                      <a:endParaRPr lang="en-US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N=20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1037137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US" b="0" noProof="0" dirty="0"/>
                        <a:t>Median number of sex partners (IQR)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/>
                        <a:t>7 (3-18)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698519"/>
                  </a:ext>
                </a:extLst>
              </a:tr>
              <a:tr h="372049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Frequency of condom use (n(%))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56276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 dirty="0"/>
                        <a:t>Always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 (5%)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251028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US" sz="1800" kern="1200" noProof="0" dirty="0"/>
                        <a:t>More than a half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9 (45%)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13137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US" sz="1800" kern="1200" noProof="0" dirty="0"/>
                        <a:t>Half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3 (15%)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687973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US" sz="1800" kern="1200" noProof="0" dirty="0"/>
                        <a:t>Less than a half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6 (30%)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67962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latinLnBrk="0" hangingPunct="1"/>
                      <a:r>
                        <a:rPr lang="en-US" sz="1800" kern="1200" noProof="0" dirty="0"/>
                        <a:t>Never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 (5%)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709741"/>
                  </a:ext>
                </a:extLst>
              </a:tr>
            </a:tbl>
          </a:graphicData>
        </a:graphic>
      </p:graphicFrame>
      <p:graphicFrame>
        <p:nvGraphicFramePr>
          <p:cNvPr id="7" name="Marcador de contenido 5">
            <a:extLst>
              <a:ext uri="{FF2B5EF4-FFF2-40B4-BE49-F238E27FC236}">
                <a16:creationId xmlns:a16="http://schemas.microsoft.com/office/drawing/2014/main" id="{A05825BF-25FF-4685-8AEE-725F4683C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703072"/>
              </p:ext>
            </p:extLst>
          </p:nvPr>
        </p:nvGraphicFramePr>
        <p:xfrm>
          <a:off x="5901494" y="1538737"/>
          <a:ext cx="5699939" cy="373500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97704">
                  <a:extLst>
                    <a:ext uri="{9D8B030D-6E8A-4147-A177-3AD203B41FA5}">
                      <a16:colId xmlns:a16="http://schemas.microsoft.com/office/drawing/2014/main" val="1918218918"/>
                    </a:ext>
                  </a:extLst>
                </a:gridCol>
                <a:gridCol w="2202235">
                  <a:extLst>
                    <a:ext uri="{9D8B030D-6E8A-4147-A177-3AD203B41FA5}">
                      <a16:colId xmlns:a16="http://schemas.microsoft.com/office/drawing/2014/main" val="527303466"/>
                    </a:ext>
                  </a:extLst>
                </a:gridCol>
              </a:tblGrid>
              <a:tr h="372049">
                <a:tc>
                  <a:txBody>
                    <a:bodyPr/>
                    <a:lstStyle/>
                    <a:p>
                      <a:pPr lvl="0"/>
                      <a:endParaRPr lang="en-US" b="0" noProof="0" dirty="0"/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b="1" noProof="0" dirty="0"/>
                        <a:t>N=20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32139500"/>
                  </a:ext>
                </a:extLst>
              </a:tr>
              <a:tr h="372049">
                <a:tc gridSpan="2">
                  <a:txBody>
                    <a:bodyPr/>
                    <a:lstStyle/>
                    <a:p>
                      <a:pPr lvl="0"/>
                      <a:r>
                        <a:rPr lang="en-US" b="0" noProof="0" dirty="0"/>
                        <a:t>Anal intercourse w/o condoms (n(%))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69851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/>
                        <a:t>Insertive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 (10%)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56276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Insertive/receptive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16 (80%)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251028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Receptive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 (10%)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13137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/>
                        <a:t>Sex w/HIV (+) partner (n(%))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687973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/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 (10%)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67962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 (10%)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709741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/>
                        <a:t>Don´t know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16 (80%)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54605"/>
                  </a:ext>
                </a:extLst>
              </a:tr>
              <a:tr h="386568">
                <a:tc>
                  <a:txBody>
                    <a:bodyPr/>
                    <a:lstStyle/>
                    <a:p>
                      <a:r>
                        <a:rPr lang="en-US" noProof="0"/>
                        <a:t>Transactional sex (n(%))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 (10%)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0851644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42FC91A-1B24-4C57-8F96-8087F2E13987}"/>
              </a:ext>
            </a:extLst>
          </p:cNvPr>
          <p:cNvSpPr txBox="1"/>
          <p:nvPr/>
        </p:nvSpPr>
        <p:spPr>
          <a:xfrm>
            <a:off x="7799406" y="534105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dk1"/>
                </a:solidFill>
              </a:rPr>
              <a:t>Self-reported information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13D7F70-9244-44F5-B3C2-7E760F713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10633"/>
            <a:ext cx="13419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14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F0218-6CFF-40B3-B64D-0AB95FDA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(4)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1453A8C-44FF-4DFD-BE08-0C2CB5493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397603"/>
              </p:ext>
            </p:extLst>
          </p:nvPr>
        </p:nvGraphicFramePr>
        <p:xfrm>
          <a:off x="590567" y="1878980"/>
          <a:ext cx="4975629" cy="25003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85322">
                  <a:extLst>
                    <a:ext uri="{9D8B030D-6E8A-4147-A177-3AD203B41FA5}">
                      <a16:colId xmlns:a16="http://schemas.microsoft.com/office/drawing/2014/main" val="501109859"/>
                    </a:ext>
                  </a:extLst>
                </a:gridCol>
                <a:gridCol w="2190307">
                  <a:extLst>
                    <a:ext uri="{9D8B030D-6E8A-4147-A177-3AD203B41FA5}">
                      <a16:colId xmlns:a16="http://schemas.microsoft.com/office/drawing/2014/main" val="245786856"/>
                    </a:ext>
                  </a:extLst>
                </a:gridCol>
              </a:tblGrid>
              <a:tr h="372049">
                <a:tc>
                  <a:txBody>
                    <a:bodyPr/>
                    <a:lstStyle/>
                    <a:p>
                      <a:r>
                        <a:rPr lang="en-US" b="0" noProof="0" dirty="0"/>
                        <a:t>STIs in the last 6 months (n(%))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/>
                        <a:t>12 (60%)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69851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 noProof="0"/>
                        <a:t>Syphilis</a:t>
                      </a:r>
                      <a:endParaRPr lang="en-US" sz="18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5 (41.7%)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56276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 noProof="0"/>
                        <a:t>anal ulcers</a:t>
                      </a:r>
                      <a:endParaRPr lang="en-US" sz="1800" kern="1200" noProof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5 (41.7%)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251028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 noProof="0" dirty="0"/>
                        <a:t>Penile ulcers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3 (25%)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13137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 noProof="0" dirty="0"/>
                        <a:t>urethral discharge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 (8.3%)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687973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 noProof="0" dirty="0"/>
                        <a:t>GC/CT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 (8.3%)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679626"/>
                  </a:ext>
                </a:extLst>
              </a:tr>
            </a:tbl>
          </a:graphicData>
        </a:graphic>
      </p:graphicFrame>
      <p:graphicFrame>
        <p:nvGraphicFramePr>
          <p:cNvPr id="7" name="Marcador de contenido 5">
            <a:extLst>
              <a:ext uri="{FF2B5EF4-FFF2-40B4-BE49-F238E27FC236}">
                <a16:creationId xmlns:a16="http://schemas.microsoft.com/office/drawing/2014/main" id="{A05825BF-25FF-4685-8AEE-725F4683C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880555"/>
              </p:ext>
            </p:extLst>
          </p:nvPr>
        </p:nvGraphicFramePr>
        <p:xfrm>
          <a:off x="5901494" y="1878980"/>
          <a:ext cx="5699939" cy="27809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497704">
                  <a:extLst>
                    <a:ext uri="{9D8B030D-6E8A-4147-A177-3AD203B41FA5}">
                      <a16:colId xmlns:a16="http://schemas.microsoft.com/office/drawing/2014/main" val="1918218918"/>
                    </a:ext>
                  </a:extLst>
                </a:gridCol>
                <a:gridCol w="2202235">
                  <a:extLst>
                    <a:ext uri="{9D8B030D-6E8A-4147-A177-3AD203B41FA5}">
                      <a16:colId xmlns:a16="http://schemas.microsoft.com/office/drawing/2014/main" val="527303466"/>
                    </a:ext>
                  </a:extLst>
                </a:gridCol>
              </a:tblGrid>
              <a:tr h="372049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noProof="0" dirty="0"/>
                        <a:t>Use of alcohol (more than 5 doses/2hrs in 3 months) </a:t>
                      </a:r>
                      <a:r>
                        <a:rPr lang="en-US" b="0" noProof="0" dirty="0"/>
                        <a:t>(n(%))</a:t>
                      </a:r>
                      <a:endParaRPr lang="en-US" sz="18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/>
                        <a:t>15 (75%)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598188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en-US" sz="1800" kern="1200"/>
                        <a:t>Use of drugs </a:t>
                      </a:r>
                      <a:r>
                        <a:rPr lang="en-US" noProof="0"/>
                        <a:t>(n(%))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5 (25%)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69851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/>
                        <a:t>Marujuana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3 (60%)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56276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 dirty="0"/>
                        <a:t>Cocaine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 (40%)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13137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/>
                        <a:t>Club drugs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 (40%)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687973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 dirty="0"/>
                        <a:t>Erection stimulants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 (40%)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67962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marL="457200" lvl="1" algn="l" defTabSz="457200" rtl="0" eaLnBrk="1" fontAlgn="b" latinLnBrk="0" hangingPunct="1"/>
                      <a:r>
                        <a:rPr lang="en-US" sz="1800" kern="1200" dirty="0"/>
                        <a:t>Popper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 (20%)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694610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EE8768C-E96B-48C0-AD59-30DD1E115628}"/>
              </a:ext>
            </a:extLst>
          </p:cNvPr>
          <p:cNvSpPr txBox="1"/>
          <p:nvPr/>
        </p:nvSpPr>
        <p:spPr>
          <a:xfrm>
            <a:off x="7916364" y="5541108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dk1"/>
                </a:solidFill>
              </a:rPr>
              <a:t>Self-reported information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9F989F-92AB-4AD2-A74E-D8163B84B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0"/>
            <a:ext cx="1341933" cy="1440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2D47366-898A-463F-B219-878F0E98E600}"/>
              </a:ext>
            </a:extLst>
          </p:cNvPr>
          <p:cNvSpPr txBox="1"/>
          <p:nvPr/>
        </p:nvSpPr>
        <p:spPr>
          <a:xfrm>
            <a:off x="750480" y="4632812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Responses</a:t>
            </a:r>
            <a:r>
              <a:rPr lang="en-US" sz="2000" dirty="0">
                <a:solidFill>
                  <a:schemeClr val="dk1"/>
                </a:solidFill>
              </a:rPr>
              <a:t> may be </a:t>
            </a:r>
            <a:r>
              <a:rPr lang="en-US" dirty="0">
                <a:solidFill>
                  <a:schemeClr val="dk1"/>
                </a:solidFill>
              </a:rPr>
              <a:t>higher</a:t>
            </a:r>
            <a:r>
              <a:rPr lang="en-US" sz="2000" dirty="0">
                <a:solidFill>
                  <a:schemeClr val="dk1"/>
                </a:solidFill>
              </a:rPr>
              <a:t> than 100% as 1 person can report more than 1 STI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E94153-06DF-4F2F-8D77-869F4B88B136}"/>
              </a:ext>
            </a:extLst>
          </p:cNvPr>
          <p:cNvSpPr txBox="1"/>
          <p:nvPr/>
        </p:nvSpPr>
        <p:spPr>
          <a:xfrm>
            <a:off x="6293587" y="465714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Responses</a:t>
            </a:r>
            <a:r>
              <a:rPr lang="en-US" sz="2000" dirty="0">
                <a:solidFill>
                  <a:schemeClr val="dk1"/>
                </a:solidFill>
              </a:rPr>
              <a:t> may be </a:t>
            </a:r>
            <a:r>
              <a:rPr lang="en-US" dirty="0">
                <a:solidFill>
                  <a:schemeClr val="dk1"/>
                </a:solidFill>
              </a:rPr>
              <a:t>higher</a:t>
            </a:r>
            <a:r>
              <a:rPr lang="en-US" sz="2000" dirty="0">
                <a:solidFill>
                  <a:schemeClr val="dk1"/>
                </a:solidFill>
              </a:rPr>
              <a:t> than 100% as 1 person can report more than 1 drug</a:t>
            </a:r>
          </a:p>
        </p:txBody>
      </p:sp>
    </p:spTree>
    <p:extLst>
      <p:ext uri="{BB962C8B-B14F-4D97-AF65-F5344CB8AC3E}">
        <p14:creationId xmlns:p14="http://schemas.microsoft.com/office/powerpoint/2010/main" val="108614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92551-D75E-46F6-B93B-ADA8BD71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A1C21-743A-45F5-9382-4B31A45B9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AHI is a rare event among </a:t>
            </a:r>
            <a:r>
              <a:rPr lang="en-US" dirty="0" err="1"/>
              <a:t>ImPrEP</a:t>
            </a:r>
            <a:r>
              <a:rPr lang="en-US" dirty="0"/>
              <a:t> participants</a:t>
            </a:r>
          </a:p>
          <a:p>
            <a:r>
              <a:rPr lang="en-US" dirty="0"/>
              <a:t>Initiation of </a:t>
            </a:r>
            <a:r>
              <a:rPr lang="en-US" dirty="0" err="1"/>
              <a:t>PrEP</a:t>
            </a:r>
            <a:r>
              <a:rPr lang="en-US" dirty="0"/>
              <a:t> the same day of screening is safe</a:t>
            </a:r>
          </a:p>
          <a:p>
            <a:pPr lvl="1"/>
            <a:r>
              <a:rPr lang="en-US" dirty="0"/>
              <a:t>30 days-dispensation exposes those with AHI for a limited period, decreasing the theoretical risk of resistance</a:t>
            </a:r>
          </a:p>
          <a:p>
            <a:r>
              <a:rPr lang="en-US" dirty="0"/>
              <a:t>Symptoms associated with AHI are not common among AHI </a:t>
            </a:r>
            <a:r>
              <a:rPr lang="en-US" dirty="0" err="1"/>
              <a:t>ImPrEP</a:t>
            </a:r>
            <a:r>
              <a:rPr lang="en-US" dirty="0"/>
              <a:t> participants. If present, patient may be asked to return in 2 weeks before </a:t>
            </a:r>
            <a:r>
              <a:rPr lang="en-US" dirty="0" err="1"/>
              <a:t>PrEP</a:t>
            </a:r>
            <a:r>
              <a:rPr lang="en-US" dirty="0"/>
              <a:t> initiation, in order to help to screen out AHI Cases</a:t>
            </a: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6AF553-F09F-4ED8-B066-938149BCE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21266"/>
            <a:ext cx="13419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9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92551-D75E-46F6-B93B-ADA8BD711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0A1C21-743A-45F5-9382-4B31A45B9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1" y="1600202"/>
            <a:ext cx="10729139" cy="4598579"/>
          </a:xfrm>
        </p:spPr>
        <p:txBody>
          <a:bodyPr>
            <a:normAutofit/>
          </a:bodyPr>
          <a:lstStyle/>
          <a:p>
            <a:r>
              <a:rPr lang="en-US" dirty="0" err="1"/>
              <a:t>PrEP</a:t>
            </a:r>
            <a:r>
              <a:rPr lang="en-US" dirty="0"/>
              <a:t> programs could help achieve rapid ART initiation</a:t>
            </a:r>
          </a:p>
          <a:p>
            <a:pPr lvl="1"/>
            <a:r>
              <a:rPr lang="en-US" dirty="0"/>
              <a:t>Brazil has achieved rapid linkage and treatment </a:t>
            </a:r>
            <a:r>
              <a:rPr lang="en-US" dirty="0" err="1"/>
              <a:t>initation</a:t>
            </a:r>
            <a:endParaRPr lang="en-US" dirty="0"/>
          </a:p>
          <a:p>
            <a:pPr lvl="1"/>
            <a:r>
              <a:rPr lang="en-US" dirty="0"/>
              <a:t>In Peru, behavioral and structural barriers to rapid ART initiation exist, as none of the AHI cases have initiated ART</a:t>
            </a:r>
          </a:p>
          <a:p>
            <a:r>
              <a:rPr lang="en-US" dirty="0"/>
              <a:t>AHI cases reported factors associated with HIV acquisition (# sex partners, anal sex w/o condoms with positive or unknown HIV status, or STI in the last 6 months)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EBF1A8-5019-4639-B5E9-1C65DA236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21266"/>
            <a:ext cx="13419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9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43" y="0"/>
            <a:ext cx="10381699" cy="1143000"/>
          </a:xfrm>
        </p:spPr>
        <p:txBody>
          <a:bodyPr/>
          <a:lstStyle/>
          <a:p>
            <a:r>
              <a:rPr lang="pt-BR" dirty="0" err="1"/>
              <a:t>Acknowledgements</a:t>
            </a:r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>
          <a:xfrm>
            <a:off x="4106566" y="1166018"/>
            <a:ext cx="3308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ImPrEP Peru</a:t>
            </a:r>
          </a:p>
          <a:p>
            <a:pPr>
              <a:buFontTx/>
              <a:buChar char="-"/>
            </a:pPr>
            <a:r>
              <a:rPr lang="pt-BR" sz="2000" dirty="0"/>
              <a:t>Carlos Cáceres (PI)</a:t>
            </a:r>
          </a:p>
          <a:p>
            <a:pPr>
              <a:buFontTx/>
              <a:buChar char="-"/>
            </a:pPr>
            <a:r>
              <a:rPr lang="pt-BR" sz="2000" dirty="0" err="1"/>
              <a:t>Kelika</a:t>
            </a:r>
            <a:r>
              <a:rPr lang="pt-BR" sz="2000" dirty="0"/>
              <a:t> </a:t>
            </a:r>
            <a:r>
              <a:rPr lang="pt-BR" sz="2000" dirty="0" err="1"/>
              <a:t>Konda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/>
              <a:t>Gino Calvo</a:t>
            </a:r>
          </a:p>
          <a:p>
            <a:pPr>
              <a:buFontTx/>
              <a:buChar char="-"/>
            </a:pPr>
            <a:r>
              <a:rPr lang="pt-BR" sz="2000" dirty="0"/>
              <a:t>Silver Vargas</a:t>
            </a:r>
          </a:p>
          <a:p>
            <a:pPr>
              <a:buFontTx/>
              <a:buChar char="-"/>
            </a:pPr>
            <a:r>
              <a:rPr lang="pt-BR" sz="2000" dirty="0"/>
              <a:t>Aaron Nu{</a:t>
            </a:r>
            <a:r>
              <a:rPr lang="pt-BR" sz="2000" dirty="0" err="1"/>
              <a:t>ez</a:t>
            </a:r>
            <a:r>
              <a:rPr lang="pt-BR" sz="2000" dirty="0"/>
              <a:t>-Curto</a:t>
            </a:r>
          </a:p>
          <a:p>
            <a:pPr>
              <a:buFontTx/>
              <a:buChar char="-"/>
            </a:pPr>
            <a:r>
              <a:rPr lang="pt-BR" sz="2000" dirty="0"/>
              <a:t>Ximena Gutierrez</a:t>
            </a:r>
          </a:p>
          <a:p>
            <a:pPr>
              <a:buFontTx/>
              <a:buChar char="-"/>
            </a:pPr>
            <a:endParaRPr lang="pt-BR" sz="2000" dirty="0"/>
          </a:p>
          <a:p>
            <a:pPr>
              <a:buFontTx/>
              <a:buChar char="-"/>
            </a:pPr>
            <a:endParaRPr lang="pt-BR" sz="2000" dirty="0"/>
          </a:p>
        </p:txBody>
      </p:sp>
      <p:sp>
        <p:nvSpPr>
          <p:cNvPr id="4" name="Content Placeholder 21"/>
          <p:cNvSpPr txBox="1">
            <a:spLocks/>
          </p:cNvSpPr>
          <p:nvPr/>
        </p:nvSpPr>
        <p:spPr>
          <a:xfrm>
            <a:off x="569843" y="1282147"/>
            <a:ext cx="33082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2000" b="1" dirty="0" err="1"/>
              <a:t>ImPrEP</a:t>
            </a:r>
            <a:r>
              <a:rPr lang="pt-BR" sz="2000" b="1" dirty="0"/>
              <a:t> México</a:t>
            </a:r>
          </a:p>
          <a:p>
            <a:pPr>
              <a:buFontTx/>
              <a:buChar char="-"/>
            </a:pPr>
            <a:r>
              <a:rPr lang="pt-BR" sz="2000" dirty="0"/>
              <a:t>Hamid Vega-Ramírez (PI)</a:t>
            </a:r>
          </a:p>
          <a:p>
            <a:pPr>
              <a:buFontTx/>
              <a:buChar char="-"/>
            </a:pPr>
            <a:r>
              <a:rPr lang="pt-BR" sz="2000" dirty="0"/>
              <a:t>René Leyva-Flores</a:t>
            </a:r>
          </a:p>
          <a:p>
            <a:pPr>
              <a:buFontTx/>
              <a:buChar char="-"/>
            </a:pPr>
            <a:r>
              <a:rPr lang="pt-BR" sz="2000" dirty="0"/>
              <a:t>Sergio Bautista</a:t>
            </a:r>
          </a:p>
          <a:p>
            <a:pPr>
              <a:buFontTx/>
              <a:buChar char="-"/>
            </a:pPr>
            <a:r>
              <a:rPr lang="pt-BR" sz="2000" dirty="0"/>
              <a:t>Steven Díaz</a:t>
            </a:r>
          </a:p>
          <a:p>
            <a:pPr>
              <a:buFontTx/>
              <a:buChar char="-"/>
            </a:pPr>
            <a:r>
              <a:rPr lang="pt-BR" sz="2000" dirty="0"/>
              <a:t>Galileo Vargas</a:t>
            </a:r>
          </a:p>
          <a:p>
            <a:pPr>
              <a:buFontTx/>
              <a:buChar char="-"/>
            </a:pPr>
            <a:r>
              <a:rPr lang="pt-BR" sz="2000" dirty="0"/>
              <a:t>Dulce Díaz</a:t>
            </a:r>
          </a:p>
        </p:txBody>
      </p:sp>
      <p:sp>
        <p:nvSpPr>
          <p:cNvPr id="5" name="Content Placeholder 21"/>
          <p:cNvSpPr txBox="1">
            <a:spLocks/>
          </p:cNvSpPr>
          <p:nvPr/>
        </p:nvSpPr>
        <p:spPr>
          <a:xfrm>
            <a:off x="7643290" y="1282148"/>
            <a:ext cx="3308252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t-BR" sz="2000" b="1" dirty="0"/>
              <a:t>ImPrEP  Brasil</a:t>
            </a:r>
          </a:p>
          <a:p>
            <a:pPr>
              <a:buFontTx/>
              <a:buChar char="-"/>
            </a:pPr>
            <a:r>
              <a:rPr lang="pt-BR" sz="2000" dirty="0"/>
              <a:t>Valdiléa G. Veloso (PI)</a:t>
            </a:r>
          </a:p>
          <a:p>
            <a:pPr>
              <a:buFontTx/>
              <a:buChar char="-"/>
            </a:pPr>
            <a:r>
              <a:rPr lang="pt-BR" sz="2000" dirty="0"/>
              <a:t>Beatriz </a:t>
            </a:r>
            <a:r>
              <a:rPr lang="pt-BR" sz="2000" dirty="0" err="1"/>
              <a:t>Grinzstejn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/>
              <a:t>Brenda Hoagland</a:t>
            </a:r>
          </a:p>
          <a:p>
            <a:pPr>
              <a:buFontTx/>
              <a:buChar char="-"/>
            </a:pPr>
            <a:r>
              <a:rPr lang="pt-BR" sz="2000" dirty="0"/>
              <a:t>M. Cristina Pimenta</a:t>
            </a:r>
          </a:p>
          <a:p>
            <a:pPr>
              <a:buFontTx/>
              <a:buChar char="-"/>
            </a:pPr>
            <a:r>
              <a:rPr lang="pt-BR" sz="2000" dirty="0"/>
              <a:t>Ronaldo I. Moreira</a:t>
            </a:r>
          </a:p>
          <a:p>
            <a:pPr>
              <a:buFontTx/>
              <a:buChar char="-"/>
            </a:pPr>
            <a:r>
              <a:rPr lang="pt-BR" sz="2000" dirty="0"/>
              <a:t>Thiago Torres</a:t>
            </a:r>
          </a:p>
          <a:p>
            <a:pPr>
              <a:buFontTx/>
              <a:buChar char="-"/>
            </a:pPr>
            <a:r>
              <a:rPr lang="pt-BR" sz="2000" dirty="0"/>
              <a:t>Sandro </a:t>
            </a:r>
            <a:r>
              <a:rPr lang="pt-BR" sz="2000" dirty="0" err="1"/>
              <a:t>Nazer</a:t>
            </a:r>
            <a:endParaRPr lang="pt-BR" sz="2000" dirty="0"/>
          </a:p>
          <a:p>
            <a:pPr>
              <a:buFontTx/>
              <a:buChar char="-"/>
            </a:pPr>
            <a:r>
              <a:rPr lang="pt-BR" sz="2000" dirty="0"/>
              <a:t>Raquel de Boni</a:t>
            </a:r>
          </a:p>
          <a:p>
            <a:pPr>
              <a:buFontTx/>
              <a:buChar char="-"/>
            </a:pPr>
            <a:r>
              <a:rPr lang="pt-BR" sz="2000" dirty="0"/>
              <a:t>Alessandra Ramos</a:t>
            </a:r>
          </a:p>
          <a:p>
            <a:pPr>
              <a:buFontTx/>
              <a:buChar char="-"/>
            </a:pPr>
            <a:r>
              <a:rPr lang="pt-BR" sz="2000" dirty="0"/>
              <a:t>Júlio Moreira</a:t>
            </a:r>
          </a:p>
          <a:p>
            <a:pPr>
              <a:buFontTx/>
              <a:buChar char="-"/>
            </a:pPr>
            <a:r>
              <a:rPr lang="pt-BR" sz="2000" dirty="0"/>
              <a:t>Marcos Benedetti</a:t>
            </a:r>
          </a:p>
          <a:p>
            <a:pPr>
              <a:buFontTx/>
              <a:buChar char="-"/>
            </a:pPr>
            <a:endParaRPr lang="pt-BR" sz="20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C4B8DE3-C2A6-4644-8D4B-B28C9095DD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>
            <a:off x="3828201" y="0"/>
            <a:ext cx="4827086" cy="517984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B6C479-5D67-4DE0-AEB1-A8F2969F16AE}"/>
              </a:ext>
            </a:extLst>
          </p:cNvPr>
          <p:cNvSpPr txBox="1"/>
          <p:nvPr/>
        </p:nvSpPr>
        <p:spPr>
          <a:xfrm>
            <a:off x="952500" y="4749800"/>
            <a:ext cx="576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The </a:t>
            </a:r>
            <a:r>
              <a:rPr lang="es-419" dirty="0" err="1"/>
              <a:t>comunity</a:t>
            </a:r>
            <a:r>
              <a:rPr lang="es-419" dirty="0"/>
              <a:t> </a:t>
            </a:r>
            <a:r>
              <a:rPr lang="es-419" dirty="0" err="1"/>
              <a:t>liasons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each</a:t>
            </a:r>
            <a:r>
              <a:rPr lang="es-419" dirty="0"/>
              <a:t> country, and </a:t>
            </a:r>
            <a:r>
              <a:rPr lang="es-419" dirty="0" err="1"/>
              <a:t>the</a:t>
            </a:r>
            <a:r>
              <a:rPr lang="es-419" dirty="0"/>
              <a:t> staff at </a:t>
            </a:r>
            <a:r>
              <a:rPr lang="es-419" dirty="0" err="1"/>
              <a:t>each</a:t>
            </a:r>
            <a:r>
              <a:rPr lang="es-419" dirty="0"/>
              <a:t> of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clinics</a:t>
            </a:r>
            <a:r>
              <a:rPr lang="es-419" dirty="0"/>
              <a:t> </a:t>
            </a:r>
            <a:r>
              <a:rPr lang="es-419" dirty="0" err="1"/>
              <a:t>for</a:t>
            </a:r>
            <a:r>
              <a:rPr lang="es-419" dirty="0"/>
              <a:t> </a:t>
            </a:r>
            <a:r>
              <a:rPr lang="es-419" dirty="0" err="1"/>
              <a:t>the</a:t>
            </a:r>
            <a:r>
              <a:rPr lang="es-419" dirty="0"/>
              <a:t> </a:t>
            </a:r>
            <a:r>
              <a:rPr lang="es-419" dirty="0" err="1"/>
              <a:t>incredible</a:t>
            </a:r>
            <a:r>
              <a:rPr lang="es-419" dirty="0"/>
              <a:t> </a:t>
            </a:r>
            <a:r>
              <a:rPr lang="es-419" dirty="0" err="1"/>
              <a:t>work</a:t>
            </a:r>
            <a:r>
              <a:rPr lang="es-419" dirty="0"/>
              <a:t> </a:t>
            </a:r>
            <a:r>
              <a:rPr lang="es-419" dirty="0" err="1"/>
              <a:t>performed</a:t>
            </a:r>
            <a:r>
              <a:rPr lang="es-419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2195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533"/>
            <a:ext cx="10381699" cy="1143000"/>
          </a:xfrm>
        </p:spPr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     </a:t>
            </a:r>
            <a:r>
              <a:rPr lang="pt-BR" dirty="0" err="1"/>
              <a:t>Gracias</a:t>
            </a:r>
            <a:r>
              <a:rPr lang="pt-BR" dirty="0"/>
              <a:t>!    Obrigado!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73" y="5220811"/>
            <a:ext cx="1337329" cy="607786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06" y="5058314"/>
            <a:ext cx="680462" cy="9072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" y="4959650"/>
            <a:ext cx="1045700" cy="1045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48" y="5058314"/>
            <a:ext cx="947036" cy="9470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78" y="5227833"/>
            <a:ext cx="1852428" cy="593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474" y="3234237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jguanira@gmail.com</a:t>
            </a:r>
            <a:endParaRPr lang="en-US" sz="3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715224" y="5508505"/>
            <a:ext cx="4476776" cy="569032"/>
            <a:chOff x="6844367" y="5286448"/>
            <a:chExt cx="5347633" cy="67972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9198" y="5419476"/>
              <a:ext cx="1492802" cy="41366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559" y="5286448"/>
              <a:ext cx="1152836" cy="6797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4367" y="5382446"/>
              <a:ext cx="2530953" cy="487728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06628" y="4639800"/>
            <a:ext cx="2001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ImPrEP </a:t>
            </a:r>
            <a:r>
              <a:rPr lang="pt-BR" sz="2000" dirty="0" err="1"/>
              <a:t>Sponsors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7820219" y="5179845"/>
            <a:ext cx="2001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Support</a:t>
            </a:r>
            <a:endParaRPr lang="en-US" sz="20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1151A25-AE86-461C-B136-AA934CE7DF37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14000"/>
          </a:blip>
          <a:stretch>
            <a:fillRect/>
          </a:stretch>
        </p:blipFill>
        <p:spPr>
          <a:xfrm>
            <a:off x="3828201" y="0"/>
            <a:ext cx="4827086" cy="51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8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Acute HIV infection among individuals who start </a:t>
            </a:r>
            <a:r>
              <a:rPr lang="en-US" dirty="0" err="1"/>
              <a:t>PrEP</a:t>
            </a:r>
            <a:r>
              <a:rPr lang="en-US" dirty="0"/>
              <a:t>: </a:t>
            </a:r>
            <a:r>
              <a:rPr lang="en-US" dirty="0" err="1"/>
              <a:t>ImPrEP</a:t>
            </a:r>
            <a:r>
              <a:rPr lang="en-US" dirty="0"/>
              <a:t>, a demonstration project in the context of combination prevention in Brazil, Mexico and Peru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/>
          <a:lstStyle/>
          <a:p>
            <a:r>
              <a:rPr lang="en-US" dirty="0"/>
              <a:t>Juan V Guanira, MD, MPH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114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jguanira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>
                <a:solidFill>
                  <a:srgbClr val="FF0000"/>
                </a:solidFill>
              </a:rPr>
              <a:t>#IAS2019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1B8B187-6663-4455-9073-A3A5A5B5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8363" y="3600452"/>
            <a:ext cx="1719052" cy="184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DABF52-ADFC-4E5B-A81B-ACEBB4BC4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76FEFC-C496-4926-8DC9-FD5F4B36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79" y="1552354"/>
            <a:ext cx="10697241" cy="4573812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PrEP</a:t>
            </a:r>
            <a:r>
              <a:rPr lang="en-US" sz="2800" dirty="0"/>
              <a:t> is an effective HIV prevention tool, recommended as part of combination prevention for individuals at high risk for HIV acquisition.</a:t>
            </a:r>
          </a:p>
          <a:p>
            <a:r>
              <a:rPr lang="en-US" sz="2800" dirty="0"/>
              <a:t>Before initiating </a:t>
            </a:r>
            <a:r>
              <a:rPr lang="en-US" sz="2800" dirty="0" err="1"/>
              <a:t>PrEP</a:t>
            </a:r>
            <a:r>
              <a:rPr lang="en-US" sz="2800" dirty="0"/>
              <a:t>, an ongoing HIV infection must be ruled out, thereby preventing resistance and assuring adequate care. </a:t>
            </a:r>
          </a:p>
          <a:p>
            <a:r>
              <a:rPr lang="en-US" sz="2800" dirty="0"/>
              <a:t>During early acute HIV infection (AHI), neither HIV antibodies nor antigens can be detected by serologic tests, but virus could be detectable with molecular methods. </a:t>
            </a:r>
          </a:p>
          <a:p>
            <a:r>
              <a:rPr lang="en-US" sz="2800" dirty="0"/>
              <a:t>As molecular methods are not included in conventional </a:t>
            </a:r>
            <a:r>
              <a:rPr lang="en-US" sz="2800" dirty="0" err="1"/>
              <a:t>PrEP</a:t>
            </a:r>
            <a:r>
              <a:rPr lang="en-US" sz="2800" dirty="0"/>
              <a:t> screening, some individuals with AHI may be enrolled in </a:t>
            </a:r>
            <a:r>
              <a:rPr lang="en-US" sz="2800" dirty="0" err="1"/>
              <a:t>PrEP</a:t>
            </a:r>
            <a:r>
              <a:rPr lang="en-US" sz="2800" dirty="0"/>
              <a:t>,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D54D08-A824-49BA-8472-541E41F18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0"/>
            <a:ext cx="13419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6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1DFB0-F703-47BE-B7C9-CB4D3317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Background</a:t>
            </a:r>
            <a:r>
              <a:rPr lang="es-419" dirty="0"/>
              <a:t>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25EEEC-AD6B-4BC1-970B-F96D2849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79" y="1584252"/>
            <a:ext cx="10697241" cy="45419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/>
              <a:t>PrEP</a:t>
            </a:r>
            <a:r>
              <a:rPr lang="en-US" sz="2800" dirty="0"/>
              <a:t> is being rolled-out in many countries around the globe</a:t>
            </a:r>
          </a:p>
          <a:p>
            <a:r>
              <a:rPr lang="en-US" sz="2800" dirty="0"/>
              <a:t>In Latin America, </a:t>
            </a:r>
            <a:r>
              <a:rPr lang="en-US" sz="2800" dirty="0" err="1"/>
              <a:t>PrEP</a:t>
            </a:r>
            <a:r>
              <a:rPr lang="en-US" sz="2800" dirty="0"/>
              <a:t> roll-out has been somewhat slow, Brazil being one of the few countries with a </a:t>
            </a:r>
            <a:r>
              <a:rPr lang="en-US" sz="2800" dirty="0" err="1"/>
              <a:t>PrEP</a:t>
            </a:r>
            <a:r>
              <a:rPr lang="en-US" sz="2800" dirty="0"/>
              <a:t> public health policy, and availability at health services</a:t>
            </a:r>
          </a:p>
          <a:p>
            <a:r>
              <a:rPr lang="en-US" sz="2800" dirty="0" err="1"/>
              <a:t>ImPrEP</a:t>
            </a:r>
            <a:r>
              <a:rPr lang="en-US" sz="2800" dirty="0"/>
              <a:t> is a </a:t>
            </a:r>
            <a:r>
              <a:rPr lang="en-US" sz="2800" dirty="0" err="1"/>
              <a:t>PrEP</a:t>
            </a:r>
            <a:r>
              <a:rPr lang="en-US" sz="2800" dirty="0"/>
              <a:t> demonstration study to assess feasibility of daily oral </a:t>
            </a:r>
            <a:r>
              <a:rPr lang="en-US" sz="2800" dirty="0" err="1"/>
              <a:t>PrEP</a:t>
            </a:r>
            <a:r>
              <a:rPr lang="en-US" sz="2800" dirty="0"/>
              <a:t> provided to MSM and transgender people at risk for HIV in Brazil, Mexico and Peru. </a:t>
            </a:r>
          </a:p>
          <a:p>
            <a:r>
              <a:rPr lang="en-US" sz="2800" dirty="0" err="1"/>
              <a:t>ImPrEP</a:t>
            </a:r>
            <a:r>
              <a:rPr lang="en-US" sz="2800" dirty="0"/>
              <a:t> uses a strategy of </a:t>
            </a:r>
            <a:r>
              <a:rPr lang="en-US" sz="2800" u="sng" dirty="0"/>
              <a:t>same-day </a:t>
            </a:r>
            <a:r>
              <a:rPr lang="en-US" sz="2800" u="sng" dirty="0" err="1"/>
              <a:t>PrEP</a:t>
            </a:r>
            <a:r>
              <a:rPr lang="en-US" sz="2800" u="sng" dirty="0"/>
              <a:t> initiation.</a:t>
            </a:r>
            <a:endParaRPr lang="en-US" sz="2800" dirty="0"/>
          </a:p>
          <a:p>
            <a:endParaRPr lang="en-US" sz="2800" dirty="0"/>
          </a:p>
          <a:p>
            <a:endParaRPr lang="es-419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54AF4D-04E4-4833-B7B2-13293EFD3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0"/>
            <a:ext cx="13419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75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DC26-C34B-4955-8C66-E0F62A0D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Background</a:t>
            </a:r>
            <a:r>
              <a:rPr lang="es-419" dirty="0"/>
              <a:t> (3)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9657D91-63FE-40E5-9670-88E8304AED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9" r="26744"/>
          <a:stretch/>
        </p:blipFill>
        <p:spPr>
          <a:xfrm>
            <a:off x="4007648" y="1241887"/>
            <a:ext cx="4360175" cy="436854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2565D96-657E-4658-838D-D1490812121C}"/>
              </a:ext>
            </a:extLst>
          </p:cNvPr>
          <p:cNvSpPr txBox="1"/>
          <p:nvPr/>
        </p:nvSpPr>
        <p:spPr>
          <a:xfrm>
            <a:off x="832017" y="1246576"/>
            <a:ext cx="3094074" cy="1200329"/>
          </a:xfrm>
          <a:prstGeom prst="rect">
            <a:avLst/>
          </a:prstGeom>
          <a:solidFill>
            <a:srgbClr val="F6A75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Mexico: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sites in 5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3000 participants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350B20C-AA83-4E67-AE41-27FBD40BA517}"/>
              </a:ext>
            </a:extLst>
          </p:cNvPr>
          <p:cNvSpPr txBox="1"/>
          <p:nvPr/>
        </p:nvSpPr>
        <p:spPr>
          <a:xfrm>
            <a:off x="2171671" y="3560705"/>
            <a:ext cx="2665233" cy="1200329"/>
          </a:xfrm>
          <a:prstGeom prst="rect">
            <a:avLst/>
          </a:prstGeom>
          <a:solidFill>
            <a:srgbClr val="F57F6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Peru: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sites in 6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1500 participants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1BF9056-BED6-4486-9FD1-8C36128CA582}"/>
              </a:ext>
            </a:extLst>
          </p:cNvPr>
          <p:cNvSpPr txBox="1"/>
          <p:nvPr/>
        </p:nvSpPr>
        <p:spPr>
          <a:xfrm>
            <a:off x="8265909" y="1713540"/>
            <a:ext cx="3094074" cy="1200329"/>
          </a:xfrm>
          <a:prstGeom prst="rect">
            <a:avLst/>
          </a:prstGeom>
          <a:solidFill>
            <a:srgbClr val="8EC79A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Brazil: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14 sites in 10 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3000 participants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F874668-EAFD-4816-BED0-2C318602CD77}"/>
              </a:ext>
            </a:extLst>
          </p:cNvPr>
          <p:cNvSpPr txBox="1"/>
          <p:nvPr/>
        </p:nvSpPr>
        <p:spPr>
          <a:xfrm>
            <a:off x="8052928" y="4280985"/>
            <a:ext cx="3572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Enrollment started in January 2018, and will finish in October 2019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FA3395-F60B-4F33-B3E0-8A3F57DB9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000" y="0"/>
            <a:ext cx="13419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4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1592-0BAF-43B1-B395-9899FAF3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Methods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3825B-A9C1-44C8-A4CB-97887623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b="1" u="sng" dirty="0"/>
              <a:t>AHI cases definition</a:t>
            </a:r>
            <a:r>
              <a:rPr lang="en-US" sz="2800" dirty="0"/>
              <a:t>: Those enrolled with a negative HIV rapid test (4th generation in Mexico and Peru, 3rd generation in Brazil) with detectable virus using molecular methods.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BD08B8-0725-44EB-9521-0383C22BB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0"/>
            <a:ext cx="13419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41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1592-0BAF-43B1-B395-9899FAF3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Methods</a:t>
            </a:r>
            <a:endParaRPr lang="es-419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3825B-A9C1-44C8-A4CB-97887623F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/>
              <a:t>At enrollment, all participants self-reported information related to:</a:t>
            </a:r>
          </a:p>
          <a:p>
            <a:pPr lvl="1"/>
            <a:r>
              <a:rPr lang="en-US" sz="2400" dirty="0"/>
              <a:t>Potential factors for HIV acquisition (# sex partners, </a:t>
            </a:r>
            <a:r>
              <a:rPr lang="en-US" sz="2400" dirty="0" err="1"/>
              <a:t>condomless</a:t>
            </a:r>
            <a:r>
              <a:rPr lang="en-US" sz="2400" dirty="0"/>
              <a:t> anal sex, STIs, </a:t>
            </a:r>
            <a:r>
              <a:rPr lang="en-US" sz="2400" dirty="0" err="1"/>
              <a:t>etc</a:t>
            </a:r>
            <a:r>
              <a:rPr lang="en-US" sz="2400" dirty="0"/>
              <a:t>), </a:t>
            </a:r>
          </a:p>
          <a:p>
            <a:pPr lvl="1"/>
            <a:r>
              <a:rPr lang="en-US" sz="2400" dirty="0"/>
              <a:t>Use of post-exposure prophylaxis (PEP) in last 12 mo. </a:t>
            </a:r>
          </a:p>
          <a:p>
            <a:pPr lvl="1"/>
            <a:r>
              <a:rPr lang="en-US" sz="2400" dirty="0"/>
              <a:t>Signs/symptoms suggestive of AHI in last 30 days. </a:t>
            </a:r>
          </a:p>
          <a:p>
            <a:endParaRPr lang="en-US" sz="2800" dirty="0"/>
          </a:p>
          <a:p>
            <a:r>
              <a:rPr lang="en-US" sz="2800" dirty="0"/>
              <a:t>Participants receive a 30-day supply of </a:t>
            </a:r>
            <a:r>
              <a:rPr lang="en-US" sz="2800" dirty="0" err="1"/>
              <a:t>PrEP</a:t>
            </a:r>
            <a:r>
              <a:rPr lang="en-US" sz="2800" dirty="0"/>
              <a:t> at first visit, after a negative HIV rapid test and no other exclusion criteria, to assure the minimal exposure to </a:t>
            </a:r>
            <a:r>
              <a:rPr lang="en-US" sz="2800" dirty="0" err="1"/>
              <a:t>PrEP</a:t>
            </a:r>
            <a:r>
              <a:rPr lang="en-US" sz="2800" dirty="0"/>
              <a:t> among individuals with AHI.</a:t>
            </a:r>
            <a:endParaRPr lang="es-419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DBD08B8-0725-44EB-9521-0383C22BB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0"/>
            <a:ext cx="1341933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12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571DE-5358-4506-AE24-9383149B3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 err="1"/>
              <a:t>Results</a:t>
            </a:r>
            <a:r>
              <a:rPr lang="es-419" dirty="0"/>
              <a:t> 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46902-BCA1-4BED-ACBA-B1A767BD7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63" y="1274168"/>
            <a:ext cx="4231421" cy="4525963"/>
          </a:xfrm>
        </p:spPr>
        <p:txBody>
          <a:bodyPr>
            <a:normAutofit/>
          </a:bodyPr>
          <a:lstStyle/>
          <a:p>
            <a:r>
              <a:rPr lang="en-US" sz="2400" dirty="0"/>
              <a:t>From January 2018 – May 2019, 5375 individuals were enrolled, </a:t>
            </a:r>
            <a:r>
              <a:rPr lang="es-419" sz="2400" dirty="0"/>
              <a:t>3452 </a:t>
            </a:r>
            <a:r>
              <a:rPr lang="en-US" sz="2400" dirty="0"/>
              <a:t>in Brazil, 743 in Mexico and 1180 in Peru.</a:t>
            </a:r>
          </a:p>
          <a:p>
            <a:endParaRPr lang="en-US" sz="2400" dirty="0"/>
          </a:p>
          <a:p>
            <a:r>
              <a:rPr lang="en-US" sz="2400" dirty="0"/>
              <a:t>20 individuals with AHI were identified (15 in brazil, 1 in Mexico and 4 in Peru)</a:t>
            </a:r>
            <a:endParaRPr lang="es-419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A567E8-06A2-4DD8-A44D-AE27D71B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393" y="1287016"/>
            <a:ext cx="6556744" cy="4283968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1A8F2D7-F95A-483F-8043-C8040562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64091"/>
              </p:ext>
            </p:extLst>
          </p:nvPr>
        </p:nvGraphicFramePr>
        <p:xfrm>
          <a:off x="4210489" y="5525811"/>
          <a:ext cx="7332589" cy="548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97173">
                  <a:extLst>
                    <a:ext uri="{9D8B030D-6E8A-4147-A177-3AD203B41FA5}">
                      <a16:colId xmlns:a16="http://schemas.microsoft.com/office/drawing/2014/main" val="1227763884"/>
                    </a:ext>
                  </a:extLst>
                </a:gridCol>
                <a:gridCol w="1508854">
                  <a:extLst>
                    <a:ext uri="{9D8B030D-6E8A-4147-A177-3AD203B41FA5}">
                      <a16:colId xmlns:a16="http://schemas.microsoft.com/office/drawing/2014/main" val="1956999458"/>
                    </a:ext>
                  </a:extLst>
                </a:gridCol>
                <a:gridCol w="1508854">
                  <a:extLst>
                    <a:ext uri="{9D8B030D-6E8A-4147-A177-3AD203B41FA5}">
                      <a16:colId xmlns:a16="http://schemas.microsoft.com/office/drawing/2014/main" val="1911899115"/>
                    </a:ext>
                  </a:extLst>
                </a:gridCol>
                <a:gridCol w="1508854">
                  <a:extLst>
                    <a:ext uri="{9D8B030D-6E8A-4147-A177-3AD203B41FA5}">
                      <a16:colId xmlns:a16="http://schemas.microsoft.com/office/drawing/2014/main" val="1439427031"/>
                    </a:ext>
                  </a:extLst>
                </a:gridCol>
                <a:gridCol w="1508854">
                  <a:extLst>
                    <a:ext uri="{9D8B030D-6E8A-4147-A177-3AD203B41FA5}">
                      <a16:colId xmlns:a16="http://schemas.microsoft.com/office/drawing/2014/main" val="2654714524"/>
                    </a:ext>
                  </a:extLst>
                </a:gridCol>
              </a:tblGrid>
              <a:tr h="178852">
                <a:tc>
                  <a:txBody>
                    <a:bodyPr/>
                    <a:lstStyle/>
                    <a:p>
                      <a:r>
                        <a:rPr lang="es-419" sz="1200" b="0" dirty="0"/>
                        <a:t>AHI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b="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b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b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b="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042996"/>
                  </a:ext>
                </a:extLst>
              </a:tr>
              <a:tr h="178852">
                <a:tc>
                  <a:txBody>
                    <a:bodyPr/>
                    <a:lstStyle/>
                    <a:p>
                      <a:r>
                        <a:rPr lang="es-419" sz="1200" dirty="0"/>
                        <a:t>Total </a:t>
                      </a:r>
                      <a:r>
                        <a:rPr lang="es-419" sz="1200" dirty="0" err="1"/>
                        <a:t>enrroled</a:t>
                      </a:r>
                      <a:endParaRPr lang="es-419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/>
                        <a:t>3452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/>
                        <a:t>743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/>
                        <a:t>1180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1200" dirty="0"/>
                        <a:t>5375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4569153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E6A19BF1-C5A4-4BD2-A13D-7E327C93F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000" y="0"/>
            <a:ext cx="1341933" cy="14400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BC7B7770-5B22-44EC-AADE-9FFBA97AB18D}"/>
              </a:ext>
            </a:extLst>
          </p:cNvPr>
          <p:cNvGrpSpPr/>
          <p:nvPr/>
        </p:nvGrpSpPr>
        <p:grpSpPr>
          <a:xfrm>
            <a:off x="9803390" y="1925159"/>
            <a:ext cx="2009045" cy="584775"/>
            <a:chOff x="914909" y="4933507"/>
            <a:chExt cx="2009045" cy="584775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16593D90-867A-4E09-B28C-8BD0578F7288}"/>
                </a:ext>
              </a:extLst>
            </p:cNvPr>
            <p:cNvSpPr txBox="1"/>
            <p:nvPr/>
          </p:nvSpPr>
          <p:spPr>
            <a:xfrm>
              <a:off x="1233378" y="4933507"/>
              <a:ext cx="16905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419" sz="1600" dirty="0"/>
                <a:t>Point </a:t>
              </a:r>
              <a:r>
                <a:rPr lang="en-US" sz="1600" dirty="0"/>
                <a:t>estimate</a:t>
              </a:r>
            </a:p>
            <a:p>
              <a:r>
                <a:rPr lang="es-419" sz="1600" dirty="0"/>
                <a:t>95% CI</a:t>
              </a: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904D14C-C7BB-4CB6-9AD5-CFD01A3C0770}"/>
                </a:ext>
              </a:extLst>
            </p:cNvPr>
            <p:cNvSpPr/>
            <p:nvPr/>
          </p:nvSpPr>
          <p:spPr>
            <a:xfrm>
              <a:off x="914909" y="5324979"/>
              <a:ext cx="265814" cy="67662"/>
            </a:xfrm>
            <a:prstGeom prst="rect">
              <a:avLst/>
            </a:prstGeom>
            <a:solidFill>
              <a:srgbClr val="EC792B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934A5BF-5AFD-4A89-A6CF-E8205FB779D9}"/>
                </a:ext>
              </a:extLst>
            </p:cNvPr>
            <p:cNvSpPr/>
            <p:nvPr/>
          </p:nvSpPr>
          <p:spPr>
            <a:xfrm>
              <a:off x="957269" y="5031663"/>
              <a:ext cx="170121" cy="148856"/>
            </a:xfrm>
            <a:prstGeom prst="rect">
              <a:avLst/>
            </a:prstGeom>
            <a:solidFill>
              <a:srgbClr val="4472C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</p:spTree>
    <p:extLst>
      <p:ext uri="{BB962C8B-B14F-4D97-AF65-F5344CB8AC3E}">
        <p14:creationId xmlns:p14="http://schemas.microsoft.com/office/powerpoint/2010/main" val="402932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8514778-874B-4B99-8CE3-2CDFBA004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2000" y="0"/>
            <a:ext cx="1341933" cy="144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0F0218-6CFF-40B3-B64D-0AB95FDA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(2)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D1453A8C-44FF-4DFD-BE08-0C2CB5493F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161483"/>
              </p:ext>
            </p:extLst>
          </p:nvPr>
        </p:nvGraphicFramePr>
        <p:xfrm>
          <a:off x="590567" y="1294191"/>
          <a:ext cx="4975629" cy="334844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85322">
                  <a:extLst>
                    <a:ext uri="{9D8B030D-6E8A-4147-A177-3AD203B41FA5}">
                      <a16:colId xmlns:a16="http://schemas.microsoft.com/office/drawing/2014/main" val="501109859"/>
                    </a:ext>
                  </a:extLst>
                </a:gridCol>
                <a:gridCol w="2190307">
                  <a:extLst>
                    <a:ext uri="{9D8B030D-6E8A-4147-A177-3AD203B41FA5}">
                      <a16:colId xmlns:a16="http://schemas.microsoft.com/office/drawing/2014/main" val="245786856"/>
                    </a:ext>
                  </a:extLst>
                </a:gridCol>
              </a:tblGrid>
              <a:tr h="372049">
                <a:tc>
                  <a:txBody>
                    <a:bodyPr/>
                    <a:lstStyle/>
                    <a:p>
                      <a:endParaRPr lang="en-US" b="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N=20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5305855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US" b="0" noProof="0" dirty="0"/>
                        <a:t>Age (mean(SD))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/>
                        <a:t>26.8 (24.5-29.1)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69851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US" noProof="0" dirty="0"/>
                        <a:t>Gender identity (n(%))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56276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 dirty="0"/>
                        <a:t>MSM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19 (95%)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251028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 dirty="0"/>
                        <a:t>TGW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1 (5%)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8131379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r>
                        <a:rPr lang="en-US" noProof="0" dirty="0"/>
                        <a:t>Sexual Orientation (n(%))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4687973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 dirty="0"/>
                        <a:t>Homosexual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18 (90%)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679626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/>
                        <a:t>Bisexual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 (5%)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709741"/>
                  </a:ext>
                </a:extLst>
              </a:tr>
              <a:tr h="372049">
                <a:tc>
                  <a:txBody>
                    <a:bodyPr/>
                    <a:lstStyle/>
                    <a:p>
                      <a:pPr lvl="1"/>
                      <a:r>
                        <a:rPr lang="en-US" noProof="0"/>
                        <a:t>Heterosexual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 (5%)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54605"/>
                  </a:ext>
                </a:extLst>
              </a:tr>
            </a:tbl>
          </a:graphicData>
        </a:graphic>
      </p:graphicFrame>
      <p:graphicFrame>
        <p:nvGraphicFramePr>
          <p:cNvPr id="7" name="Marcador de contenido 5">
            <a:extLst>
              <a:ext uri="{FF2B5EF4-FFF2-40B4-BE49-F238E27FC236}">
                <a16:creationId xmlns:a16="http://schemas.microsoft.com/office/drawing/2014/main" id="{A05825BF-25FF-4685-8AEE-725F4683C6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6781543"/>
              </p:ext>
            </p:extLst>
          </p:nvPr>
        </p:nvGraphicFramePr>
        <p:xfrm>
          <a:off x="5901494" y="1251659"/>
          <a:ext cx="5699939" cy="43228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81808">
                  <a:extLst>
                    <a:ext uri="{9D8B030D-6E8A-4147-A177-3AD203B41FA5}">
                      <a16:colId xmlns:a16="http://schemas.microsoft.com/office/drawing/2014/main" val="1918218918"/>
                    </a:ext>
                  </a:extLst>
                </a:gridCol>
                <a:gridCol w="2115896">
                  <a:extLst>
                    <a:ext uri="{9D8B030D-6E8A-4147-A177-3AD203B41FA5}">
                      <a16:colId xmlns:a16="http://schemas.microsoft.com/office/drawing/2014/main" val="2718956627"/>
                    </a:ext>
                  </a:extLst>
                </a:gridCol>
                <a:gridCol w="2202235">
                  <a:extLst>
                    <a:ext uri="{9D8B030D-6E8A-4147-A177-3AD203B41FA5}">
                      <a16:colId xmlns:a16="http://schemas.microsoft.com/office/drawing/2014/main" val="527303466"/>
                    </a:ext>
                  </a:extLst>
                </a:gridCol>
              </a:tblGrid>
              <a:tr h="372049">
                <a:tc gridSpan="2">
                  <a:txBody>
                    <a:bodyPr/>
                    <a:lstStyle/>
                    <a:p>
                      <a:endParaRPr lang="en-US" b="0" noProof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/>
                        <a:t>N=20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3308989"/>
                  </a:ext>
                </a:extLst>
              </a:tr>
              <a:tr h="372049">
                <a:tc gridSpan="2">
                  <a:txBody>
                    <a:bodyPr/>
                    <a:lstStyle/>
                    <a:p>
                      <a:r>
                        <a:rPr lang="en-US" b="0" noProof="0" dirty="0"/>
                        <a:t>Acute infection symptoms (n(%))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/>
                        <a:t>1 (5%)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7462302"/>
                  </a:ext>
                </a:extLst>
              </a:tr>
              <a:tr h="372049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Median Days on </a:t>
                      </a:r>
                      <a:r>
                        <a:rPr lang="en-US" noProof="0" dirty="0" err="1"/>
                        <a:t>PrEP</a:t>
                      </a:r>
                      <a:r>
                        <a:rPr lang="en-US" noProof="0" dirty="0"/>
                        <a:t> before discontinuation (IQR)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28 (9-36)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085466"/>
                  </a:ext>
                </a:extLst>
              </a:tr>
              <a:tr h="372049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# participants that have initiated ART after </a:t>
                      </a:r>
                      <a:r>
                        <a:rPr lang="en-US" noProof="0" dirty="0" err="1"/>
                        <a:t>PrEP</a:t>
                      </a:r>
                      <a:r>
                        <a:rPr lang="en-US" noProof="0" dirty="0"/>
                        <a:t> discontinuation (n(%))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15 (75%)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6698519"/>
                  </a:ext>
                </a:extLst>
              </a:tr>
              <a:tr h="372049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Days between </a:t>
                      </a:r>
                      <a:r>
                        <a:rPr lang="en-US" noProof="0" dirty="0" err="1"/>
                        <a:t>PrEP</a:t>
                      </a:r>
                      <a:r>
                        <a:rPr lang="en-US" noProof="0" dirty="0"/>
                        <a:t> discontinuation and ART initiation (median(IQR))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 (0-1)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562766"/>
                  </a:ext>
                </a:extLst>
              </a:tr>
              <a:tr h="372049">
                <a:tc gridSpan="2">
                  <a:txBody>
                    <a:bodyPr/>
                    <a:lstStyle/>
                    <a:p>
                      <a:r>
                        <a:rPr lang="en-US" noProof="0" dirty="0"/>
                        <a:t>HIV Viral Load (median(IQR))*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17,187 </a:t>
                      </a:r>
                    </a:p>
                    <a:p>
                      <a:pPr algn="ctr"/>
                      <a:r>
                        <a:rPr lang="en-US" noProof="0" dirty="0"/>
                        <a:t>(474-1’086,185)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507007"/>
                  </a:ext>
                </a:extLst>
              </a:tr>
              <a:tr h="372049">
                <a:tc rowSpan="2">
                  <a:txBody>
                    <a:bodyPr/>
                    <a:lstStyle/>
                    <a:p>
                      <a:r>
                        <a:rPr lang="en-US" noProof="0" dirty="0"/>
                        <a:t>Genotyping mutations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K65R**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0/12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2763168"/>
                  </a:ext>
                </a:extLst>
              </a:tr>
              <a:tr h="372049"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 dirty="0"/>
                        <a:t>M184V/I**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/>
                        <a:t>3/12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812070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8CDE2F7-182E-45F9-9A1E-34FB3491ED56}"/>
              </a:ext>
            </a:extLst>
          </p:cNvPr>
          <p:cNvSpPr txBox="1"/>
          <p:nvPr/>
        </p:nvSpPr>
        <p:spPr>
          <a:xfrm>
            <a:off x="1893480" y="5097510"/>
            <a:ext cx="404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* Only 16 samples</a:t>
            </a:r>
          </a:p>
          <a:p>
            <a:r>
              <a:rPr lang="en-US" sz="1600" dirty="0"/>
              <a:t>      ** only 12 samples</a:t>
            </a:r>
          </a:p>
          <a:p>
            <a:pPr marL="265113" indent="-265113"/>
            <a:r>
              <a:rPr lang="en-US" sz="1600" dirty="0"/>
              <a:t>      All cases with mutation from Brazil, no cases with more than one mutation </a:t>
            </a:r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2BBC68C-4030-4BE3-9318-02D42435E170}"/>
              </a:ext>
            </a:extLst>
          </p:cNvPr>
          <p:cNvSpPr/>
          <p:nvPr/>
        </p:nvSpPr>
        <p:spPr>
          <a:xfrm>
            <a:off x="4550734" y="5215270"/>
            <a:ext cx="1151565" cy="410830"/>
          </a:xfrm>
          <a:prstGeom prst="rightArrow">
            <a:avLst/>
          </a:prstGeom>
          <a:solidFill>
            <a:srgbClr val="FCDDCF"/>
          </a:solidFill>
          <a:ln>
            <a:solidFill>
              <a:srgbClr val="F9B3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491912026"/>
      </p:ext>
    </p:extLst>
  </p:cSld>
  <p:clrMapOvr>
    <a:masterClrMapping/>
  </p:clrMapOvr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21512</TotalTime>
  <Words>2357</Words>
  <Application>Microsoft Office PowerPoint</Application>
  <PresentationFormat>Panorámica</PresentationFormat>
  <Paragraphs>249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Franklin Gothic Book</vt:lpstr>
      <vt:lpstr>Raleway</vt:lpstr>
      <vt:lpstr>AIDS 2016_Template</vt:lpstr>
      <vt:lpstr>Presentación de PowerPoint</vt:lpstr>
      <vt:lpstr>Acute HIV infection among individuals who start PrEP: ImPrEP, a demonstration project in the context of combination prevention in Brazil, Mexico and Peru</vt:lpstr>
      <vt:lpstr>Background</vt:lpstr>
      <vt:lpstr>Background (2)</vt:lpstr>
      <vt:lpstr>Background (3)</vt:lpstr>
      <vt:lpstr>Methods</vt:lpstr>
      <vt:lpstr>Methods</vt:lpstr>
      <vt:lpstr>Results (1)</vt:lpstr>
      <vt:lpstr>Results (2)</vt:lpstr>
      <vt:lpstr>Results (3)</vt:lpstr>
      <vt:lpstr>Results (4)</vt:lpstr>
      <vt:lpstr>Conclusions (1)</vt:lpstr>
      <vt:lpstr>Conclusions (2)</vt:lpstr>
      <vt:lpstr>Acknowledgements</vt:lpstr>
      <vt:lpstr>Thank you!     Gracias!    Obrigado!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Juan Vicente Guanira</cp:lastModifiedBy>
  <cp:revision>82</cp:revision>
  <cp:lastPrinted>2017-01-16T15:31:13Z</cp:lastPrinted>
  <dcterms:created xsi:type="dcterms:W3CDTF">2017-01-13T09:09:35Z</dcterms:created>
  <dcterms:modified xsi:type="dcterms:W3CDTF">2019-07-24T05:49:38Z</dcterms:modified>
</cp:coreProperties>
</file>